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Bobby Jones Soft" charset="1" panose="00000000000000000000"/>
      <p:regular r:id="rId23"/>
    </p:embeddedFont>
    <p:embeddedFont>
      <p:font typeface="Quicksand Semi-Bold" charset="1" panose="00000000000000000000"/>
      <p:regular r:id="rId24"/>
    </p:embeddedFont>
    <p:embeddedFont>
      <p:font typeface="Quicksand"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2.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3.png" Type="http://schemas.openxmlformats.org/officeDocument/2006/relationships/image"/><Relationship Id="rId14" Target="../media/image64.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5.png" Type="http://schemas.openxmlformats.org/officeDocument/2006/relationships/image"/><Relationship Id="rId14" Target="../media/image66.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7.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8.png" Type="http://schemas.openxmlformats.org/officeDocument/2006/relationships/image"/><Relationship Id="rId14" Target="../media/image69.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70.png" Type="http://schemas.openxmlformats.org/officeDocument/2006/relationships/image"/><Relationship Id="rId16" Target="../media/image71.svg" Type="http://schemas.openxmlformats.org/officeDocument/2006/relationships/image"/><Relationship Id="rId17" Target="../media/image14.png" Type="http://schemas.openxmlformats.org/officeDocument/2006/relationships/image"/><Relationship Id="rId18" Target="../media/image15.svg" Type="http://schemas.openxmlformats.org/officeDocument/2006/relationships/image"/><Relationship Id="rId19" Target="../media/image16.png" Type="http://schemas.openxmlformats.org/officeDocument/2006/relationships/image"/><Relationship Id="rId2" Target="../media/image1.jpeg" Type="http://schemas.openxmlformats.org/officeDocument/2006/relationships/image"/><Relationship Id="rId20" Target="../media/image17.svg" Type="http://schemas.openxmlformats.org/officeDocument/2006/relationships/image"/><Relationship Id="rId21" Target="../media/image18.png" Type="http://schemas.openxmlformats.org/officeDocument/2006/relationships/image"/><Relationship Id="rId22" Target="../media/image19.svg" Type="http://schemas.openxmlformats.org/officeDocument/2006/relationships/image"/><Relationship Id="rId23" Target="../media/image20.png" Type="http://schemas.openxmlformats.org/officeDocument/2006/relationships/image"/><Relationship Id="rId24" Target="../media/image21.svg" Type="http://schemas.openxmlformats.org/officeDocument/2006/relationships/image"/><Relationship Id="rId25" Target="../media/image22.png" Type="http://schemas.openxmlformats.org/officeDocument/2006/relationships/image"/><Relationship Id="rId26" Target="../media/image23.svg" Type="http://schemas.openxmlformats.org/officeDocument/2006/relationships/image"/><Relationship Id="rId27" Target="../media/image24.png" Type="http://schemas.openxmlformats.org/officeDocument/2006/relationships/image"/><Relationship Id="rId28" Target="../media/image25.svg" Type="http://schemas.openxmlformats.org/officeDocument/2006/relationships/image"/><Relationship Id="rId29" Target="../media/image26.png" Type="http://schemas.openxmlformats.org/officeDocument/2006/relationships/image"/><Relationship Id="rId3" Target="../media/image2.png" Type="http://schemas.openxmlformats.org/officeDocument/2006/relationships/image"/><Relationship Id="rId30" Target="../media/image27.svg" Type="http://schemas.openxmlformats.org/officeDocument/2006/relationships/image"/><Relationship Id="rId31" Target="../media/image72.png" Type="http://schemas.openxmlformats.org/officeDocument/2006/relationships/image"/><Relationship Id="rId32" Target="../media/image73.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19" Target="../media/image34.png" Type="http://schemas.openxmlformats.org/officeDocument/2006/relationships/image"/><Relationship Id="rId2" Target="../media/image1.jpeg" Type="http://schemas.openxmlformats.org/officeDocument/2006/relationships/image"/><Relationship Id="rId20" Target="../media/image35.svg" Type="http://schemas.openxmlformats.org/officeDocument/2006/relationships/image"/><Relationship Id="rId21" Target="../media/image36.png" Type="http://schemas.openxmlformats.org/officeDocument/2006/relationships/image"/><Relationship Id="rId22" Target="../media/image37.svg" Type="http://schemas.openxmlformats.org/officeDocument/2006/relationships/image"/><Relationship Id="rId23" Target="../media/image38.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41.png" Type="http://schemas.openxmlformats.org/officeDocument/2006/relationships/image"/><Relationship Id="rId12" Target="../media/image42.svg" Type="http://schemas.openxmlformats.org/officeDocument/2006/relationships/image"/><Relationship Id="rId13" Target="../media/image43.png" Type="http://schemas.openxmlformats.org/officeDocument/2006/relationships/image"/><Relationship Id="rId14" Target="../media/image44.svg" Type="http://schemas.openxmlformats.org/officeDocument/2006/relationships/image"/><Relationship Id="rId15" Target="../media/image26.png" Type="http://schemas.openxmlformats.org/officeDocument/2006/relationships/image"/><Relationship Id="rId16" Target="../media/image27.svg" Type="http://schemas.openxmlformats.org/officeDocument/2006/relationships/image"/><Relationship Id="rId17" Target="../media/image45.png" Type="http://schemas.openxmlformats.org/officeDocument/2006/relationships/image"/><Relationship Id="rId18" Target="../media/image46.svg" Type="http://schemas.openxmlformats.org/officeDocument/2006/relationships/image"/><Relationship Id="rId19" Target="../media/image34.png" Type="http://schemas.openxmlformats.org/officeDocument/2006/relationships/image"/><Relationship Id="rId2" Target="../media/image1.jpeg" Type="http://schemas.openxmlformats.org/officeDocument/2006/relationships/image"/><Relationship Id="rId20" Target="../media/image35.sv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30.png" Type="http://schemas.openxmlformats.org/officeDocument/2006/relationships/image"/><Relationship Id="rId8" Target="../media/image31.sv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30.png" Type="http://schemas.openxmlformats.org/officeDocument/2006/relationships/image"/><Relationship Id="rId16" Target="../media/image31.svg" Type="http://schemas.openxmlformats.org/officeDocument/2006/relationships/image"/><Relationship Id="rId17" Target="../media/image32.png" Type="http://schemas.openxmlformats.org/officeDocument/2006/relationships/image"/><Relationship Id="rId18" Target="../media/image33.svg" Type="http://schemas.openxmlformats.org/officeDocument/2006/relationships/image"/><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4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6.png" Type="http://schemas.openxmlformats.org/officeDocument/2006/relationships/image"/><Relationship Id="rId12" Target="../media/image27.svg" Type="http://schemas.openxmlformats.org/officeDocument/2006/relationships/image"/><Relationship Id="rId13" Target="../media/image34.png" Type="http://schemas.openxmlformats.org/officeDocument/2006/relationships/image"/><Relationship Id="rId14" Target="../media/image35.svg" Type="http://schemas.openxmlformats.org/officeDocument/2006/relationships/image"/><Relationship Id="rId15" Target="../media/image36.png" Type="http://schemas.openxmlformats.org/officeDocument/2006/relationships/image"/><Relationship Id="rId16" Target="../media/image37.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2" Target="../media/image1.jpeg" Type="http://schemas.openxmlformats.org/officeDocument/2006/relationships/image"/><Relationship Id="rId3" Target="../media/image39.png" Type="http://schemas.openxmlformats.org/officeDocument/2006/relationships/image"/><Relationship Id="rId4" Target="../media/image40.svg"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 Id="rId9"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55.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56.png" Type="http://schemas.openxmlformats.org/officeDocument/2006/relationships/image"/><Relationship Id="rId14" Target="../media/image57.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58.png" Type="http://schemas.openxmlformats.org/officeDocument/2006/relationships/image"/><Relationship Id="rId14" Target="../media/image59.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5.svg" Type="http://schemas.openxmlformats.org/officeDocument/2006/relationships/image"/><Relationship Id="rId11" Target="../media/image36.png" Type="http://schemas.openxmlformats.org/officeDocument/2006/relationships/image"/><Relationship Id="rId12" Target="../media/image37.svg" Type="http://schemas.openxmlformats.org/officeDocument/2006/relationships/image"/><Relationship Id="rId13" Target="../media/image60.png" Type="http://schemas.openxmlformats.org/officeDocument/2006/relationships/image"/><Relationship Id="rId14" Target="../media/image61.pn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26.png" Type="http://schemas.openxmlformats.org/officeDocument/2006/relationships/image"/><Relationship Id="rId6" Target="../media/image27.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101765" y="2329016"/>
            <a:ext cx="10084471" cy="5628968"/>
          </a:xfrm>
          <a:custGeom>
            <a:avLst/>
            <a:gdLst/>
            <a:ahLst/>
            <a:cxnLst/>
            <a:rect r="r" b="b" t="t" l="l"/>
            <a:pathLst>
              <a:path h="5628968" w="10084471">
                <a:moveTo>
                  <a:pt x="0" y="0"/>
                </a:moveTo>
                <a:lnTo>
                  <a:pt x="10084470" y="0"/>
                </a:lnTo>
                <a:lnTo>
                  <a:pt x="10084470" y="5628968"/>
                </a:lnTo>
                <a:lnTo>
                  <a:pt x="0" y="5628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762081" y="7024726"/>
            <a:ext cx="2763839" cy="3653350"/>
          </a:xfrm>
          <a:custGeom>
            <a:avLst/>
            <a:gdLst/>
            <a:ahLst/>
            <a:cxnLst/>
            <a:rect r="r" b="b" t="t" l="l"/>
            <a:pathLst>
              <a:path h="3653350" w="2763839">
                <a:moveTo>
                  <a:pt x="0" y="0"/>
                </a:moveTo>
                <a:lnTo>
                  <a:pt x="2763838" y="0"/>
                </a:lnTo>
                <a:lnTo>
                  <a:pt x="2763838" y="3653350"/>
                </a:lnTo>
                <a:lnTo>
                  <a:pt x="0" y="3653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771963">
            <a:off x="13145608" y="2781832"/>
            <a:ext cx="1475815" cy="1344333"/>
          </a:xfrm>
          <a:custGeom>
            <a:avLst/>
            <a:gdLst/>
            <a:ahLst/>
            <a:cxnLst/>
            <a:rect r="r" b="b" t="t" l="l"/>
            <a:pathLst>
              <a:path h="1344333" w="1475815">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851227">
            <a:off x="3876634" y="6094723"/>
            <a:ext cx="1475815" cy="1344333"/>
          </a:xfrm>
          <a:custGeom>
            <a:avLst/>
            <a:gdLst/>
            <a:ahLst/>
            <a:cxnLst/>
            <a:rect r="r" b="b" t="t" l="l"/>
            <a:pathLst>
              <a:path h="1344333" w="1475815">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53380" y="777596"/>
            <a:ext cx="2583003" cy="2900282"/>
          </a:xfrm>
          <a:custGeom>
            <a:avLst/>
            <a:gdLst/>
            <a:ahLst/>
            <a:cxnLst/>
            <a:rect r="r" b="b" t="t" l="l"/>
            <a:pathLst>
              <a:path h="2900282" w="2583003">
                <a:moveTo>
                  <a:pt x="0" y="0"/>
                </a:moveTo>
                <a:lnTo>
                  <a:pt x="2583003" y="0"/>
                </a:lnTo>
                <a:lnTo>
                  <a:pt x="2583003" y="2900282"/>
                </a:lnTo>
                <a:lnTo>
                  <a:pt x="0" y="29002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109077" y="6494796"/>
            <a:ext cx="2357845" cy="3040921"/>
          </a:xfrm>
          <a:custGeom>
            <a:avLst/>
            <a:gdLst/>
            <a:ahLst/>
            <a:cxnLst/>
            <a:rect r="r" b="b" t="t" l="l"/>
            <a:pathLst>
              <a:path h="3040921" w="2357845">
                <a:moveTo>
                  <a:pt x="0" y="0"/>
                </a:moveTo>
                <a:lnTo>
                  <a:pt x="2357846" y="0"/>
                </a:lnTo>
                <a:lnTo>
                  <a:pt x="2357846" y="3040921"/>
                </a:lnTo>
                <a:lnTo>
                  <a:pt x="0" y="30409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605109">
            <a:off x="6197550" y="1992304"/>
            <a:ext cx="1461030" cy="1311031"/>
          </a:xfrm>
          <a:custGeom>
            <a:avLst/>
            <a:gdLst/>
            <a:ahLst/>
            <a:cxnLst/>
            <a:rect r="r" b="b" t="t" l="l"/>
            <a:pathLst>
              <a:path h="1311031" w="1461030">
                <a:moveTo>
                  <a:pt x="0" y="0"/>
                </a:moveTo>
                <a:lnTo>
                  <a:pt x="1461030" y="0"/>
                </a:lnTo>
                <a:lnTo>
                  <a:pt x="1461030" y="1311031"/>
                </a:lnTo>
                <a:lnTo>
                  <a:pt x="0" y="13110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636545">
            <a:off x="17487699" y="3245829"/>
            <a:ext cx="1226137" cy="2595000"/>
          </a:xfrm>
          <a:custGeom>
            <a:avLst/>
            <a:gdLst/>
            <a:ahLst/>
            <a:cxnLst/>
            <a:rect r="r" b="b" t="t" l="l"/>
            <a:pathLst>
              <a:path h="2595000" w="1226137">
                <a:moveTo>
                  <a:pt x="0" y="0"/>
                </a:moveTo>
                <a:lnTo>
                  <a:pt x="1226138" y="0"/>
                </a:lnTo>
                <a:lnTo>
                  <a:pt x="1226138" y="2595000"/>
                </a:lnTo>
                <a:lnTo>
                  <a:pt x="0" y="25950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1492014" y="7731943"/>
            <a:ext cx="2984027" cy="3052713"/>
          </a:xfrm>
          <a:custGeom>
            <a:avLst/>
            <a:gdLst/>
            <a:ahLst/>
            <a:cxnLst/>
            <a:rect r="r" b="b" t="t" l="l"/>
            <a:pathLst>
              <a:path h="3052713" w="2984027">
                <a:moveTo>
                  <a:pt x="0" y="0"/>
                </a:moveTo>
                <a:lnTo>
                  <a:pt x="2984028" y="0"/>
                </a:lnTo>
                <a:lnTo>
                  <a:pt x="2984028" y="3052714"/>
                </a:lnTo>
                <a:lnTo>
                  <a:pt x="0" y="305271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2441385" y="9059751"/>
            <a:ext cx="4552716" cy="951932"/>
          </a:xfrm>
          <a:custGeom>
            <a:avLst/>
            <a:gdLst/>
            <a:ahLst/>
            <a:cxnLst/>
            <a:rect r="r" b="b" t="t" l="l"/>
            <a:pathLst>
              <a:path h="951932" w="4552716">
                <a:moveTo>
                  <a:pt x="0" y="0"/>
                </a:moveTo>
                <a:lnTo>
                  <a:pt x="4552717" y="0"/>
                </a:lnTo>
                <a:lnTo>
                  <a:pt x="4552717" y="951932"/>
                </a:lnTo>
                <a:lnTo>
                  <a:pt x="0" y="95193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10800000">
            <a:off x="1606641" y="-1767742"/>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15958209" y="-1286324"/>
            <a:ext cx="2984027" cy="3052713"/>
          </a:xfrm>
          <a:custGeom>
            <a:avLst/>
            <a:gdLst/>
            <a:ahLst/>
            <a:cxnLst/>
            <a:rect r="r" b="b" t="t" l="l"/>
            <a:pathLst>
              <a:path h="3052713" w="2984027">
                <a:moveTo>
                  <a:pt x="0" y="0"/>
                </a:moveTo>
                <a:lnTo>
                  <a:pt x="2984027" y="0"/>
                </a:lnTo>
                <a:lnTo>
                  <a:pt x="2984027" y="3052713"/>
                </a:lnTo>
                <a:lnTo>
                  <a:pt x="0" y="305271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0">
            <a:off x="-1112048" y="3918737"/>
            <a:ext cx="1869100" cy="2848152"/>
          </a:xfrm>
          <a:custGeom>
            <a:avLst/>
            <a:gdLst/>
            <a:ahLst/>
            <a:cxnLst/>
            <a:rect r="r" b="b" t="t" l="l"/>
            <a:pathLst>
              <a:path h="2848152" w="1869100">
                <a:moveTo>
                  <a:pt x="0" y="0"/>
                </a:moveTo>
                <a:lnTo>
                  <a:pt x="1869100" y="0"/>
                </a:lnTo>
                <a:lnTo>
                  <a:pt x="1869100" y="2848152"/>
                </a:lnTo>
                <a:lnTo>
                  <a:pt x="0" y="2848152"/>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6" id="16"/>
          <p:cNvSpPr/>
          <p:nvPr/>
        </p:nvSpPr>
        <p:spPr>
          <a:xfrm flipH="false" flipV="false" rot="0">
            <a:off x="11553284" y="-2145777"/>
            <a:ext cx="3662926" cy="3369892"/>
          </a:xfrm>
          <a:custGeom>
            <a:avLst/>
            <a:gdLst/>
            <a:ahLst/>
            <a:cxnLst/>
            <a:rect r="r" b="b" t="t" l="l"/>
            <a:pathLst>
              <a:path h="3369892" w="3662926">
                <a:moveTo>
                  <a:pt x="0" y="0"/>
                </a:moveTo>
                <a:lnTo>
                  <a:pt x="3662926" y="0"/>
                </a:lnTo>
                <a:lnTo>
                  <a:pt x="3662926" y="3369893"/>
                </a:lnTo>
                <a:lnTo>
                  <a:pt x="0" y="3369893"/>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TextBox 17" id="17"/>
          <p:cNvSpPr txBox="true"/>
          <p:nvPr/>
        </p:nvSpPr>
        <p:spPr>
          <a:xfrm rot="0">
            <a:off x="5411933" y="3871722"/>
            <a:ext cx="7464135" cy="2629282"/>
          </a:xfrm>
          <a:prstGeom prst="rect">
            <a:avLst/>
          </a:prstGeom>
        </p:spPr>
        <p:txBody>
          <a:bodyPr anchor="t" rtlCol="false" tIns="0" lIns="0" bIns="0" rIns="0">
            <a:spAutoFit/>
          </a:bodyPr>
          <a:lstStyle/>
          <a:p>
            <a:pPr algn="ctr">
              <a:lnSpc>
                <a:spcPts val="10152"/>
              </a:lnSpc>
            </a:pPr>
            <a:r>
              <a:rPr lang="en-US" sz="9400">
                <a:solidFill>
                  <a:srgbClr val="303030"/>
                </a:solidFill>
                <a:latin typeface="Bobby Jones Soft"/>
                <a:ea typeface="Bobby Jones Soft"/>
                <a:cs typeface="Bobby Jones Soft"/>
                <a:sym typeface="Bobby Jones Soft"/>
              </a:rPr>
              <a:t>Project Presentation</a:t>
            </a:r>
          </a:p>
        </p:txBody>
      </p:sp>
      <p:sp>
        <p:nvSpPr>
          <p:cNvPr name="Freeform 18" id="18"/>
          <p:cNvSpPr/>
          <p:nvPr/>
        </p:nvSpPr>
        <p:spPr>
          <a:xfrm flipH="false" flipV="false" rot="0">
            <a:off x="5993707" y="314920"/>
            <a:ext cx="3536747" cy="713780"/>
          </a:xfrm>
          <a:custGeom>
            <a:avLst/>
            <a:gdLst/>
            <a:ahLst/>
            <a:cxnLst/>
            <a:rect r="r" b="b" t="t" l="l"/>
            <a:pathLst>
              <a:path h="713780" w="3536747">
                <a:moveTo>
                  <a:pt x="0" y="0"/>
                </a:moveTo>
                <a:lnTo>
                  <a:pt x="3536747" y="0"/>
                </a:lnTo>
                <a:lnTo>
                  <a:pt x="3536747" y="713780"/>
                </a:lnTo>
                <a:lnTo>
                  <a:pt x="0" y="713780"/>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9" id="19"/>
          <p:cNvSpPr/>
          <p:nvPr/>
        </p:nvSpPr>
        <p:spPr>
          <a:xfrm flipH="false" flipV="false" rot="0">
            <a:off x="13285232" y="5963723"/>
            <a:ext cx="1196567" cy="1768220"/>
          </a:xfrm>
          <a:custGeom>
            <a:avLst/>
            <a:gdLst/>
            <a:ahLst/>
            <a:cxnLst/>
            <a:rect r="r" b="b" t="t" l="l"/>
            <a:pathLst>
              <a:path h="1768220" w="1196567">
                <a:moveTo>
                  <a:pt x="0" y="0"/>
                </a:moveTo>
                <a:lnTo>
                  <a:pt x="1196567" y="0"/>
                </a:lnTo>
                <a:lnTo>
                  <a:pt x="1196567" y="1768220"/>
                </a:lnTo>
                <a:lnTo>
                  <a:pt x="0" y="176822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2136226" y="9059751"/>
            <a:ext cx="4552716" cy="951932"/>
          </a:xfrm>
          <a:custGeom>
            <a:avLst/>
            <a:gdLst/>
            <a:ahLst/>
            <a:cxnLst/>
            <a:rect r="r" b="b" t="t" l="l"/>
            <a:pathLst>
              <a:path h="951932" w="4552716">
                <a:moveTo>
                  <a:pt x="0" y="0"/>
                </a:moveTo>
                <a:lnTo>
                  <a:pt x="4552717" y="0"/>
                </a:lnTo>
                <a:lnTo>
                  <a:pt x="4552717" y="951932"/>
                </a:lnTo>
                <a:lnTo>
                  <a:pt x="0" y="95193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937494" y="3390476"/>
            <a:ext cx="10123531" cy="6567641"/>
          </a:xfrm>
          <a:custGeom>
            <a:avLst/>
            <a:gdLst/>
            <a:ahLst/>
            <a:cxnLst/>
            <a:rect r="r" b="b" t="t" l="l"/>
            <a:pathLst>
              <a:path h="6567641" w="10123531">
                <a:moveTo>
                  <a:pt x="0" y="0"/>
                </a:moveTo>
                <a:lnTo>
                  <a:pt x="10123531" y="0"/>
                </a:lnTo>
                <a:lnTo>
                  <a:pt x="10123531" y="6567640"/>
                </a:lnTo>
                <a:lnTo>
                  <a:pt x="0" y="6567640"/>
                </a:lnTo>
                <a:lnTo>
                  <a:pt x="0" y="0"/>
                </a:lnTo>
                <a:close/>
              </a:path>
            </a:pathLst>
          </a:custGeom>
          <a:blipFill>
            <a:blip r:embed="rId13"/>
            <a:stretch>
              <a:fillRect l="0" t="0" r="0" b="0"/>
            </a:stretch>
          </a:blipFill>
        </p:spPr>
      </p:sp>
      <p:sp>
        <p:nvSpPr>
          <p:cNvPr name="TextBox 9" id="9"/>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name="TextBox 10" id="10"/>
          <p:cNvSpPr txBox="true"/>
          <p:nvPr/>
        </p:nvSpPr>
        <p:spPr>
          <a:xfrm rot="0">
            <a:off x="3594959" y="2690000"/>
            <a:ext cx="11201616"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bar graph showing the top 10 players with the most 'Player of the Match' awards.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68447" y="3657176"/>
            <a:ext cx="8875553" cy="6301642"/>
          </a:xfrm>
          <a:custGeom>
            <a:avLst/>
            <a:gdLst/>
            <a:ahLst/>
            <a:cxnLst/>
            <a:rect r="r" b="b" t="t" l="l"/>
            <a:pathLst>
              <a:path h="6301642" w="8875553">
                <a:moveTo>
                  <a:pt x="0" y="0"/>
                </a:moveTo>
                <a:lnTo>
                  <a:pt x="8875553" y="0"/>
                </a:lnTo>
                <a:lnTo>
                  <a:pt x="8875553" y="6301642"/>
                </a:lnTo>
                <a:lnTo>
                  <a:pt x="0" y="6301642"/>
                </a:lnTo>
                <a:lnTo>
                  <a:pt x="0" y="0"/>
                </a:lnTo>
                <a:close/>
              </a:path>
            </a:pathLst>
          </a:custGeom>
          <a:blipFill>
            <a:blip r:embed="rId13"/>
            <a:stretch>
              <a:fillRect l="0" t="0" r="0" b="0"/>
            </a:stretch>
          </a:blipFill>
        </p:spPr>
      </p:sp>
      <p:sp>
        <p:nvSpPr>
          <p:cNvPr name="Freeform 9" id="9"/>
          <p:cNvSpPr/>
          <p:nvPr/>
        </p:nvSpPr>
        <p:spPr>
          <a:xfrm flipH="false" flipV="false" rot="0">
            <a:off x="9711245" y="3476201"/>
            <a:ext cx="8218849" cy="6482617"/>
          </a:xfrm>
          <a:custGeom>
            <a:avLst/>
            <a:gdLst/>
            <a:ahLst/>
            <a:cxnLst/>
            <a:rect r="r" b="b" t="t" l="l"/>
            <a:pathLst>
              <a:path h="6482617" w="8218849">
                <a:moveTo>
                  <a:pt x="0" y="0"/>
                </a:moveTo>
                <a:lnTo>
                  <a:pt x="8218849" y="0"/>
                </a:lnTo>
                <a:lnTo>
                  <a:pt x="8218849" y="6482617"/>
                </a:lnTo>
                <a:lnTo>
                  <a:pt x="0" y="6482617"/>
                </a:lnTo>
                <a:lnTo>
                  <a:pt x="0" y="0"/>
                </a:lnTo>
                <a:close/>
              </a:path>
            </a:pathLst>
          </a:custGeom>
          <a:blipFill>
            <a:blip r:embed="rId14"/>
            <a:stretch>
              <a:fillRect l="0" t="0" r="0" b="0"/>
            </a:stretch>
          </a:blipFill>
        </p:spPr>
      </p:sp>
      <p:sp>
        <p:nvSpPr>
          <p:cNvPr name="TextBox 10" id="10"/>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name="TextBox 11" id="11"/>
          <p:cNvSpPr txBox="true"/>
          <p:nvPr/>
        </p:nvSpPr>
        <p:spPr>
          <a:xfrm rot="0">
            <a:off x="306083" y="2931371"/>
            <a:ext cx="8887041" cy="5448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heat map Which team has won the most tosses and what decision they make (Bat First or Bowl First)</a:t>
            </a:r>
          </a:p>
        </p:txBody>
      </p:sp>
      <p:sp>
        <p:nvSpPr>
          <p:cNvPr name="TextBox 12" id="12"/>
          <p:cNvSpPr txBox="true"/>
          <p:nvPr/>
        </p:nvSpPr>
        <p:spPr>
          <a:xfrm rot="0">
            <a:off x="9711245" y="2916131"/>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 Plotting a piechart to find Proportion of Wins by Teams after Batting First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06083" y="3655783"/>
            <a:ext cx="7859220" cy="6631217"/>
          </a:xfrm>
          <a:custGeom>
            <a:avLst/>
            <a:gdLst/>
            <a:ahLst/>
            <a:cxnLst/>
            <a:rect r="r" b="b" t="t" l="l"/>
            <a:pathLst>
              <a:path h="6631217" w="7859220">
                <a:moveTo>
                  <a:pt x="0" y="0"/>
                </a:moveTo>
                <a:lnTo>
                  <a:pt x="7859219" y="0"/>
                </a:lnTo>
                <a:lnTo>
                  <a:pt x="7859219" y="6631217"/>
                </a:lnTo>
                <a:lnTo>
                  <a:pt x="0" y="6631217"/>
                </a:lnTo>
                <a:lnTo>
                  <a:pt x="0" y="0"/>
                </a:lnTo>
                <a:close/>
              </a:path>
            </a:pathLst>
          </a:custGeom>
          <a:blipFill>
            <a:blip r:embed="rId13"/>
            <a:stretch>
              <a:fillRect l="0" t="0" r="0" b="0"/>
            </a:stretch>
          </a:blipFill>
        </p:spPr>
      </p:sp>
      <p:sp>
        <p:nvSpPr>
          <p:cNvPr name="Freeform 9" id="9"/>
          <p:cNvSpPr/>
          <p:nvPr/>
        </p:nvSpPr>
        <p:spPr>
          <a:xfrm flipH="false" flipV="false" rot="0">
            <a:off x="8743291" y="3655783"/>
            <a:ext cx="9544709" cy="5938084"/>
          </a:xfrm>
          <a:custGeom>
            <a:avLst/>
            <a:gdLst/>
            <a:ahLst/>
            <a:cxnLst/>
            <a:rect r="r" b="b" t="t" l="l"/>
            <a:pathLst>
              <a:path h="5938084" w="9544709">
                <a:moveTo>
                  <a:pt x="0" y="0"/>
                </a:moveTo>
                <a:lnTo>
                  <a:pt x="9544709" y="0"/>
                </a:lnTo>
                <a:lnTo>
                  <a:pt x="9544709" y="5938084"/>
                </a:lnTo>
                <a:lnTo>
                  <a:pt x="0" y="5938084"/>
                </a:lnTo>
                <a:lnTo>
                  <a:pt x="0" y="0"/>
                </a:lnTo>
                <a:close/>
              </a:path>
            </a:pathLst>
          </a:custGeom>
          <a:blipFill>
            <a:blip r:embed="rId14"/>
            <a:stretch>
              <a:fillRect l="0" t="-933" r="0" b="-933"/>
            </a:stretch>
          </a:blipFill>
        </p:spPr>
      </p:sp>
      <p:sp>
        <p:nvSpPr>
          <p:cNvPr name="TextBox 10" id="10"/>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name="TextBox 11" id="11"/>
          <p:cNvSpPr txBox="true"/>
          <p:nvPr/>
        </p:nvSpPr>
        <p:spPr>
          <a:xfrm rot="0">
            <a:off x="256959" y="2916131"/>
            <a:ext cx="8887041"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 </a:t>
            </a:r>
            <a:r>
              <a:rPr lang="en-US" sz="2000" u="sng">
                <a:solidFill>
                  <a:srgbClr val="303030"/>
                </a:solidFill>
                <a:latin typeface="Bobby Jones Soft"/>
                <a:ea typeface="Bobby Jones Soft"/>
                <a:cs typeface="Bobby Jones Soft"/>
                <a:sym typeface="Bobby Jones Soft"/>
              </a:rPr>
              <a:t>Plotting a piechart to find Proportion of Wins by Teams after Bowling First</a:t>
            </a:r>
          </a:p>
        </p:txBody>
      </p:sp>
      <p:sp>
        <p:nvSpPr>
          <p:cNvPr name="TextBox 12" id="12"/>
          <p:cNvSpPr txBox="true"/>
          <p:nvPr/>
        </p:nvSpPr>
        <p:spPr>
          <a:xfrm rot="0">
            <a:off x="9193123" y="2916131"/>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countplot to see the toss decisions on the different venues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4205356" y="3460961"/>
            <a:ext cx="9975535" cy="6664114"/>
          </a:xfrm>
          <a:custGeom>
            <a:avLst/>
            <a:gdLst/>
            <a:ahLst/>
            <a:cxnLst/>
            <a:rect r="r" b="b" t="t" l="l"/>
            <a:pathLst>
              <a:path h="6664114" w="9975535">
                <a:moveTo>
                  <a:pt x="0" y="0"/>
                </a:moveTo>
                <a:lnTo>
                  <a:pt x="9975535" y="0"/>
                </a:lnTo>
                <a:lnTo>
                  <a:pt x="9975535" y="6664114"/>
                </a:lnTo>
                <a:lnTo>
                  <a:pt x="0" y="6664114"/>
                </a:lnTo>
                <a:lnTo>
                  <a:pt x="0" y="0"/>
                </a:lnTo>
                <a:close/>
              </a:path>
            </a:pathLst>
          </a:custGeom>
          <a:blipFill>
            <a:blip r:embed="rId13"/>
            <a:stretch>
              <a:fillRect l="0" t="0" r="-837" b="0"/>
            </a:stretch>
          </a:blipFill>
        </p:spPr>
      </p:sp>
      <p:sp>
        <p:nvSpPr>
          <p:cNvPr name="TextBox 9" id="9"/>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name="TextBox 10" id="10"/>
          <p:cNvSpPr txBox="true"/>
          <p:nvPr/>
        </p:nvSpPr>
        <p:spPr>
          <a:xfrm rot="0">
            <a:off x="3594959" y="2591892"/>
            <a:ext cx="11250739" cy="5448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line chart to see the average scores in the first and second innings over the years</a:t>
            </a:r>
          </a:p>
          <a:p>
            <a:pPr algn="l">
              <a:lnSpc>
                <a:spcPts val="216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1674" y="3482514"/>
            <a:ext cx="9042326" cy="5775786"/>
          </a:xfrm>
          <a:custGeom>
            <a:avLst/>
            <a:gdLst/>
            <a:ahLst/>
            <a:cxnLst/>
            <a:rect r="r" b="b" t="t" l="l"/>
            <a:pathLst>
              <a:path h="5775786" w="9042326">
                <a:moveTo>
                  <a:pt x="0" y="0"/>
                </a:moveTo>
                <a:lnTo>
                  <a:pt x="9042326" y="0"/>
                </a:lnTo>
                <a:lnTo>
                  <a:pt x="9042326" y="5775786"/>
                </a:lnTo>
                <a:lnTo>
                  <a:pt x="0" y="5775786"/>
                </a:lnTo>
                <a:lnTo>
                  <a:pt x="0" y="0"/>
                </a:lnTo>
                <a:close/>
              </a:path>
            </a:pathLst>
          </a:custGeom>
          <a:blipFill>
            <a:blip r:embed="rId13"/>
            <a:stretch>
              <a:fillRect l="0" t="0" r="0" b="0"/>
            </a:stretch>
          </a:blipFill>
        </p:spPr>
      </p:sp>
      <p:sp>
        <p:nvSpPr>
          <p:cNvPr name="Freeform 9" id="9"/>
          <p:cNvSpPr/>
          <p:nvPr/>
        </p:nvSpPr>
        <p:spPr>
          <a:xfrm flipH="false" flipV="false" rot="0">
            <a:off x="9409977" y="3375236"/>
            <a:ext cx="8130909" cy="6687673"/>
          </a:xfrm>
          <a:custGeom>
            <a:avLst/>
            <a:gdLst/>
            <a:ahLst/>
            <a:cxnLst/>
            <a:rect r="r" b="b" t="t" l="l"/>
            <a:pathLst>
              <a:path h="6687673" w="8130909">
                <a:moveTo>
                  <a:pt x="0" y="0"/>
                </a:moveTo>
                <a:lnTo>
                  <a:pt x="8130909" y="0"/>
                </a:lnTo>
                <a:lnTo>
                  <a:pt x="8130909" y="6687672"/>
                </a:lnTo>
                <a:lnTo>
                  <a:pt x="0" y="6687672"/>
                </a:lnTo>
                <a:lnTo>
                  <a:pt x="0" y="0"/>
                </a:lnTo>
                <a:close/>
              </a:path>
            </a:pathLst>
          </a:custGeom>
          <a:blipFill>
            <a:blip r:embed="rId14"/>
            <a:stretch>
              <a:fillRect l="0" t="0" r="0" b="0"/>
            </a:stretch>
          </a:blipFill>
        </p:spPr>
      </p:sp>
      <p:sp>
        <p:nvSpPr>
          <p:cNvPr name="TextBox 10" id="10"/>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multivariate analysis</a:t>
            </a:r>
          </a:p>
        </p:txBody>
      </p:sp>
      <p:sp>
        <p:nvSpPr>
          <p:cNvPr name="TextBox 11" id="11"/>
          <p:cNvSpPr txBox="true"/>
          <p:nvPr/>
        </p:nvSpPr>
        <p:spPr>
          <a:xfrm rot="0">
            <a:off x="256959" y="2916131"/>
            <a:ext cx="8887041"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the Heatmap to find the correlation between the columns</a:t>
            </a:r>
          </a:p>
        </p:txBody>
      </p:sp>
      <p:sp>
        <p:nvSpPr>
          <p:cNvPr name="TextBox 12" id="12"/>
          <p:cNvSpPr txBox="true"/>
          <p:nvPr/>
        </p:nvSpPr>
        <p:spPr>
          <a:xfrm rot="0">
            <a:off x="9409977" y="2916131"/>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line graph to show the avg scores in different phases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39152" y="7928554"/>
            <a:ext cx="2622746" cy="3073791"/>
          </a:xfrm>
          <a:custGeom>
            <a:avLst/>
            <a:gdLst/>
            <a:ahLst/>
            <a:cxnLst/>
            <a:rect r="r" b="b" t="t" l="l"/>
            <a:pathLst>
              <a:path h="3073791" w="2622746">
                <a:moveTo>
                  <a:pt x="0" y="0"/>
                </a:moveTo>
                <a:lnTo>
                  <a:pt x="2622746" y="0"/>
                </a:lnTo>
                <a:lnTo>
                  <a:pt x="2622746" y="3073791"/>
                </a:lnTo>
                <a:lnTo>
                  <a:pt x="0" y="3073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08433" y="1414354"/>
            <a:ext cx="2959134" cy="2805490"/>
          </a:xfrm>
          <a:custGeom>
            <a:avLst/>
            <a:gdLst/>
            <a:ahLst/>
            <a:cxnLst/>
            <a:rect r="r" b="b" t="t" l="l"/>
            <a:pathLst>
              <a:path h="2805490" w="2959134">
                <a:moveTo>
                  <a:pt x="0" y="0"/>
                </a:moveTo>
                <a:lnTo>
                  <a:pt x="2959134" y="0"/>
                </a:lnTo>
                <a:lnTo>
                  <a:pt x="2959134" y="2805490"/>
                </a:lnTo>
                <a:lnTo>
                  <a:pt x="0" y="28054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6485" y="2603746"/>
            <a:ext cx="9985414" cy="1001930"/>
          </a:xfrm>
          <a:prstGeom prst="rect">
            <a:avLst/>
          </a:prstGeom>
        </p:spPr>
        <p:txBody>
          <a:bodyPr anchor="t" rtlCol="false" tIns="0" lIns="0" bIns="0" rIns="0">
            <a:spAutoFit/>
          </a:bodyPr>
          <a:lstStyle/>
          <a:p>
            <a:pPr algn="ctr">
              <a:lnSpc>
                <a:spcPts val="7552"/>
              </a:lnSpc>
            </a:pPr>
            <a:r>
              <a:rPr lang="en-US" sz="6993" u="sng">
                <a:solidFill>
                  <a:srgbClr val="303030"/>
                </a:solidFill>
                <a:latin typeface="Bobby Jones Soft"/>
                <a:ea typeface="Bobby Jones Soft"/>
                <a:cs typeface="Bobby Jones Soft"/>
                <a:sym typeface="Bobby Jones Soft"/>
              </a:rPr>
              <a:t>conclusion</a:t>
            </a:r>
          </a:p>
        </p:txBody>
      </p:sp>
      <p:sp>
        <p:nvSpPr>
          <p:cNvPr name="TextBox 7" id="7"/>
          <p:cNvSpPr txBox="true"/>
          <p:nvPr/>
        </p:nvSpPr>
        <p:spPr>
          <a:xfrm rot="0">
            <a:off x="3544544" y="3730264"/>
            <a:ext cx="11198912" cy="3824618"/>
          </a:xfrm>
          <a:prstGeom prst="rect">
            <a:avLst/>
          </a:prstGeom>
        </p:spPr>
        <p:txBody>
          <a:bodyPr anchor="t" rtlCol="false" tIns="0" lIns="0" bIns="0" rIns="0">
            <a:spAutoFit/>
          </a:bodyPr>
          <a:lstStyle/>
          <a:p>
            <a:pPr algn="ctr" marL="0" indent="0" lvl="0">
              <a:lnSpc>
                <a:spcPts val="3451"/>
              </a:lnSpc>
              <a:spcBef>
                <a:spcPct val="0"/>
              </a:spcBef>
            </a:pPr>
            <a:r>
              <a:rPr lang="en-US" b="true" sz="2556" spc="153">
                <a:solidFill>
                  <a:srgbClr val="303030"/>
                </a:solidFill>
                <a:latin typeface="Quicksand Semi-Bold"/>
                <a:ea typeface="Quicksand Semi-Bold"/>
                <a:cs typeface="Quicksand Semi-Bold"/>
                <a:sym typeface="Quicksand Semi-Bold"/>
              </a:rPr>
              <a:t>This project studied IPL matches from 2008 to 2024 to find patterns in team and player performances, scoring trends, and match results. It showed how decisions like batting or fielding first and scoring in different phases affect the outcome. By using Python tools, the data was turned into easy-to-understand insights that can help teams plan better and fans enjoy the game more. The project shows how data can improve understanding of cricket and inspire more studies in sports analytics.</a:t>
            </a:r>
          </a:p>
        </p:txBody>
      </p:sp>
      <p:sp>
        <p:nvSpPr>
          <p:cNvPr name="Freeform 8" id="8"/>
          <p:cNvSpPr/>
          <p:nvPr/>
        </p:nvSpPr>
        <p:spPr>
          <a:xfrm flipH="false" flipV="false" rot="0">
            <a:off x="14321734" y="-1129584"/>
            <a:ext cx="2486699" cy="2543938"/>
          </a:xfrm>
          <a:custGeom>
            <a:avLst/>
            <a:gdLst/>
            <a:ahLst/>
            <a:cxnLst/>
            <a:rect r="r" b="b" t="t" l="l"/>
            <a:pathLst>
              <a:path h="2543938" w="2486699">
                <a:moveTo>
                  <a:pt x="0" y="0"/>
                </a:moveTo>
                <a:lnTo>
                  <a:pt x="2486699" y="0"/>
                </a:lnTo>
                <a:lnTo>
                  <a:pt x="2486699" y="2543938"/>
                </a:lnTo>
                <a:lnTo>
                  <a:pt x="0" y="25439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83594" y="704939"/>
            <a:ext cx="3208440" cy="647522"/>
          </a:xfrm>
          <a:custGeom>
            <a:avLst/>
            <a:gdLst/>
            <a:ahLst/>
            <a:cxnLst/>
            <a:rect r="r" b="b" t="t" l="l"/>
            <a:pathLst>
              <a:path h="647522" w="3208440">
                <a:moveTo>
                  <a:pt x="0" y="0"/>
                </a:moveTo>
                <a:lnTo>
                  <a:pt x="3208439" y="0"/>
                </a:lnTo>
                <a:lnTo>
                  <a:pt x="3208439" y="647522"/>
                </a:lnTo>
                <a:lnTo>
                  <a:pt x="0" y="6475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7511294" y="6887545"/>
            <a:ext cx="1222977" cy="1753372"/>
          </a:xfrm>
          <a:custGeom>
            <a:avLst/>
            <a:gdLst/>
            <a:ahLst/>
            <a:cxnLst/>
            <a:rect r="r" b="b" t="t" l="l"/>
            <a:pathLst>
              <a:path h="1753372" w="1222977">
                <a:moveTo>
                  <a:pt x="0" y="0"/>
                </a:moveTo>
                <a:lnTo>
                  <a:pt x="1222978" y="0"/>
                </a:lnTo>
                <a:lnTo>
                  <a:pt x="1222978" y="1753373"/>
                </a:lnTo>
                <a:lnTo>
                  <a:pt x="0" y="17533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33922" y="3602082"/>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763425" y="9465450"/>
            <a:ext cx="2778160" cy="2448254"/>
          </a:xfrm>
          <a:custGeom>
            <a:avLst/>
            <a:gdLst/>
            <a:ahLst/>
            <a:cxnLst/>
            <a:rect r="r" b="b" t="t" l="l"/>
            <a:pathLst>
              <a:path h="2448254" w="2778160">
                <a:moveTo>
                  <a:pt x="0" y="0"/>
                </a:moveTo>
                <a:lnTo>
                  <a:pt x="2778160" y="0"/>
                </a:lnTo>
                <a:lnTo>
                  <a:pt x="2778160" y="2448254"/>
                </a:lnTo>
                <a:lnTo>
                  <a:pt x="0" y="24482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6348056" y="1613774"/>
            <a:ext cx="6270104" cy="820293"/>
          </a:xfrm>
          <a:prstGeom prst="rect">
            <a:avLst/>
          </a:prstGeom>
        </p:spPr>
        <p:txBody>
          <a:bodyPr anchor="t" rtlCol="false" tIns="0" lIns="0" bIns="0" rIns="0">
            <a:spAutoFit/>
          </a:bodyPr>
          <a:lstStyle/>
          <a:p>
            <a:pPr algn="ctr">
              <a:lnSpc>
                <a:spcPts val="6155"/>
              </a:lnSpc>
              <a:spcBef>
                <a:spcPct val="0"/>
              </a:spcBef>
            </a:pPr>
            <a:r>
              <a:rPr lang="en-US" sz="5699" u="sng">
                <a:solidFill>
                  <a:srgbClr val="000000"/>
                </a:solidFill>
                <a:latin typeface="Bobby Jones Soft"/>
                <a:ea typeface="Bobby Jones Soft"/>
                <a:cs typeface="Bobby Jones Soft"/>
                <a:sym typeface="Bobby Jones Soft"/>
              </a:rPr>
              <a:t>Reference</a:t>
            </a:r>
          </a:p>
        </p:txBody>
      </p:sp>
      <p:sp>
        <p:nvSpPr>
          <p:cNvPr name="TextBox 3" id="3"/>
          <p:cNvSpPr txBox="true"/>
          <p:nvPr/>
        </p:nvSpPr>
        <p:spPr>
          <a:xfrm rot="0">
            <a:off x="0" y="3794668"/>
            <a:ext cx="18288000" cy="2260347"/>
          </a:xfrm>
          <a:prstGeom prst="rect">
            <a:avLst/>
          </a:prstGeom>
        </p:spPr>
        <p:txBody>
          <a:bodyPr anchor="t" rtlCol="false" tIns="0" lIns="0" bIns="0" rIns="0">
            <a:spAutoFit/>
          </a:bodyPr>
          <a:lstStyle/>
          <a:p>
            <a:pPr algn="l">
              <a:lnSpc>
                <a:spcPts val="3582"/>
              </a:lnSpc>
              <a:spcBef>
                <a:spcPct val="0"/>
              </a:spcBef>
            </a:pPr>
            <a:r>
              <a:rPr lang="en-US" sz="3316" u="sng">
                <a:solidFill>
                  <a:srgbClr val="000000"/>
                </a:solidFill>
                <a:latin typeface="Bobby Jones Soft"/>
                <a:ea typeface="Bobby Jones Soft"/>
                <a:cs typeface="Bobby Jones Soft"/>
                <a:sym typeface="Bobby Jones Soft"/>
              </a:rPr>
              <a:t>Data S</a:t>
            </a:r>
            <a:r>
              <a:rPr lang="en-US" sz="3316" u="sng">
                <a:solidFill>
                  <a:srgbClr val="000000"/>
                </a:solidFill>
                <a:latin typeface="Bobby Jones Soft"/>
                <a:ea typeface="Bobby Jones Soft"/>
                <a:cs typeface="Bobby Jones Soft"/>
                <a:sym typeface="Bobby Jones Soft"/>
              </a:rPr>
              <a:t>ource:</a:t>
            </a:r>
            <a:r>
              <a:rPr lang="en-US" sz="3316">
                <a:solidFill>
                  <a:srgbClr val="000000"/>
                </a:solidFill>
                <a:latin typeface="Bobby Jones Soft"/>
                <a:ea typeface="Bobby Jones Soft"/>
                <a:cs typeface="Bobby Jones Soft"/>
                <a:sym typeface="Bobby Jones Soft"/>
              </a:rPr>
              <a:t> Kaggle (https://www.kaggle.com/datasets/saiprudvirajy/indian-premier-league-       ipl-2008-2024?select=team_performance_dataset_2008to2024.csv).</a:t>
            </a:r>
          </a:p>
          <a:p>
            <a:pPr algn="ctr">
              <a:lnSpc>
                <a:spcPts val="3582"/>
              </a:lnSpc>
              <a:spcBef>
                <a:spcPct val="0"/>
              </a:spcBef>
            </a:pPr>
          </a:p>
          <a:p>
            <a:pPr algn="l">
              <a:lnSpc>
                <a:spcPts val="3582"/>
              </a:lnSpc>
              <a:spcBef>
                <a:spcPct val="0"/>
              </a:spcBef>
            </a:pPr>
            <a:r>
              <a:rPr lang="en-US" sz="3316" u="sng">
                <a:solidFill>
                  <a:srgbClr val="000000"/>
                </a:solidFill>
                <a:latin typeface="Bobby Jones Soft"/>
                <a:ea typeface="Bobby Jones Soft"/>
                <a:cs typeface="Bobby Jones Soft"/>
                <a:sym typeface="Bobby Jones Soft"/>
              </a:rPr>
              <a:t>Libraries:</a:t>
            </a:r>
            <a:r>
              <a:rPr lang="en-US" sz="3316">
                <a:solidFill>
                  <a:srgbClr val="000000"/>
                </a:solidFill>
                <a:latin typeface="Bobby Jones Soft"/>
                <a:ea typeface="Bobby Jones Soft"/>
                <a:cs typeface="Bobby Jones Soft"/>
                <a:sym typeface="Bobby Jones Soft"/>
              </a:rPr>
              <a:t> Pandas, NumPy, Matplotlib, Seaborn.</a:t>
            </a:r>
          </a:p>
          <a:p>
            <a:pPr algn="ctr">
              <a:lnSpc>
                <a:spcPts val="358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4101765" y="2329016"/>
            <a:ext cx="10084471" cy="5628968"/>
          </a:xfrm>
          <a:custGeom>
            <a:avLst/>
            <a:gdLst/>
            <a:ahLst/>
            <a:cxnLst/>
            <a:rect r="r" b="b" t="t" l="l"/>
            <a:pathLst>
              <a:path h="5628968" w="10084471">
                <a:moveTo>
                  <a:pt x="0" y="0"/>
                </a:moveTo>
                <a:lnTo>
                  <a:pt x="10084470" y="0"/>
                </a:lnTo>
                <a:lnTo>
                  <a:pt x="10084470" y="5628968"/>
                </a:lnTo>
                <a:lnTo>
                  <a:pt x="0" y="56289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762081" y="7024726"/>
            <a:ext cx="2763839" cy="3653350"/>
          </a:xfrm>
          <a:custGeom>
            <a:avLst/>
            <a:gdLst/>
            <a:ahLst/>
            <a:cxnLst/>
            <a:rect r="r" b="b" t="t" l="l"/>
            <a:pathLst>
              <a:path h="3653350" w="2763839">
                <a:moveTo>
                  <a:pt x="0" y="0"/>
                </a:moveTo>
                <a:lnTo>
                  <a:pt x="2763838" y="0"/>
                </a:lnTo>
                <a:lnTo>
                  <a:pt x="2763838" y="3653350"/>
                </a:lnTo>
                <a:lnTo>
                  <a:pt x="0" y="36533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771963">
            <a:off x="13145608" y="2781832"/>
            <a:ext cx="1475815" cy="1344333"/>
          </a:xfrm>
          <a:custGeom>
            <a:avLst/>
            <a:gdLst/>
            <a:ahLst/>
            <a:cxnLst/>
            <a:rect r="r" b="b" t="t" l="l"/>
            <a:pathLst>
              <a:path h="1344333" w="1475815">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4851227">
            <a:off x="3876634" y="6094723"/>
            <a:ext cx="1475815" cy="1344333"/>
          </a:xfrm>
          <a:custGeom>
            <a:avLst/>
            <a:gdLst/>
            <a:ahLst/>
            <a:cxnLst/>
            <a:rect r="r" b="b" t="t" l="l"/>
            <a:pathLst>
              <a:path h="1344333" w="1475815">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053380" y="777596"/>
            <a:ext cx="2583003" cy="2900282"/>
          </a:xfrm>
          <a:custGeom>
            <a:avLst/>
            <a:gdLst/>
            <a:ahLst/>
            <a:cxnLst/>
            <a:rect r="r" b="b" t="t" l="l"/>
            <a:pathLst>
              <a:path h="2900282" w="2583003">
                <a:moveTo>
                  <a:pt x="0" y="0"/>
                </a:moveTo>
                <a:lnTo>
                  <a:pt x="2583003" y="0"/>
                </a:lnTo>
                <a:lnTo>
                  <a:pt x="2583003" y="2900282"/>
                </a:lnTo>
                <a:lnTo>
                  <a:pt x="0" y="290028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7109077" y="6494796"/>
            <a:ext cx="2357845" cy="3040921"/>
          </a:xfrm>
          <a:custGeom>
            <a:avLst/>
            <a:gdLst/>
            <a:ahLst/>
            <a:cxnLst/>
            <a:rect r="r" b="b" t="t" l="l"/>
            <a:pathLst>
              <a:path h="3040921" w="2357845">
                <a:moveTo>
                  <a:pt x="0" y="0"/>
                </a:moveTo>
                <a:lnTo>
                  <a:pt x="2357846" y="0"/>
                </a:lnTo>
                <a:lnTo>
                  <a:pt x="2357846" y="3040921"/>
                </a:lnTo>
                <a:lnTo>
                  <a:pt x="0" y="304092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605109">
            <a:off x="6197550" y="1992304"/>
            <a:ext cx="1461030" cy="1311031"/>
          </a:xfrm>
          <a:custGeom>
            <a:avLst/>
            <a:gdLst/>
            <a:ahLst/>
            <a:cxnLst/>
            <a:rect r="r" b="b" t="t" l="l"/>
            <a:pathLst>
              <a:path h="1311031" w="1461030">
                <a:moveTo>
                  <a:pt x="0" y="0"/>
                </a:moveTo>
                <a:lnTo>
                  <a:pt x="1461030" y="0"/>
                </a:lnTo>
                <a:lnTo>
                  <a:pt x="1461030" y="1311031"/>
                </a:lnTo>
                <a:lnTo>
                  <a:pt x="0" y="13110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2409775" y="9059751"/>
            <a:ext cx="2418559" cy="1618325"/>
          </a:xfrm>
          <a:custGeom>
            <a:avLst/>
            <a:gdLst/>
            <a:ahLst/>
            <a:cxnLst/>
            <a:rect r="r" b="b" t="t" l="l"/>
            <a:pathLst>
              <a:path h="1618325" w="2418559">
                <a:moveTo>
                  <a:pt x="0" y="0"/>
                </a:moveTo>
                <a:lnTo>
                  <a:pt x="2418560" y="0"/>
                </a:lnTo>
                <a:lnTo>
                  <a:pt x="2418560" y="1618325"/>
                </a:lnTo>
                <a:lnTo>
                  <a:pt x="0" y="161832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636545">
            <a:off x="17487699" y="3245829"/>
            <a:ext cx="1226137" cy="2595000"/>
          </a:xfrm>
          <a:custGeom>
            <a:avLst/>
            <a:gdLst/>
            <a:ahLst/>
            <a:cxnLst/>
            <a:rect r="r" b="b" t="t" l="l"/>
            <a:pathLst>
              <a:path h="2595000" w="1226137">
                <a:moveTo>
                  <a:pt x="0" y="0"/>
                </a:moveTo>
                <a:lnTo>
                  <a:pt x="1226138" y="0"/>
                </a:lnTo>
                <a:lnTo>
                  <a:pt x="1226138" y="2595000"/>
                </a:lnTo>
                <a:lnTo>
                  <a:pt x="0" y="25950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492014" y="7731943"/>
            <a:ext cx="2984027" cy="3052713"/>
          </a:xfrm>
          <a:custGeom>
            <a:avLst/>
            <a:gdLst/>
            <a:ahLst/>
            <a:cxnLst/>
            <a:rect r="r" b="b" t="t" l="l"/>
            <a:pathLst>
              <a:path h="3052713" w="2984027">
                <a:moveTo>
                  <a:pt x="0" y="0"/>
                </a:moveTo>
                <a:lnTo>
                  <a:pt x="2984028" y="0"/>
                </a:lnTo>
                <a:lnTo>
                  <a:pt x="2984028" y="3052714"/>
                </a:lnTo>
                <a:lnTo>
                  <a:pt x="0" y="305271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2441385" y="9059751"/>
            <a:ext cx="4552716" cy="951932"/>
          </a:xfrm>
          <a:custGeom>
            <a:avLst/>
            <a:gdLst/>
            <a:ahLst/>
            <a:cxnLst/>
            <a:rect r="r" b="b" t="t" l="l"/>
            <a:pathLst>
              <a:path h="951932" w="4552716">
                <a:moveTo>
                  <a:pt x="0" y="0"/>
                </a:moveTo>
                <a:lnTo>
                  <a:pt x="4552717" y="0"/>
                </a:lnTo>
                <a:lnTo>
                  <a:pt x="4552717" y="951932"/>
                </a:lnTo>
                <a:lnTo>
                  <a:pt x="0" y="951932"/>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10800000">
            <a:off x="1606641" y="-1767742"/>
            <a:ext cx="3007901" cy="2639433"/>
          </a:xfrm>
          <a:custGeom>
            <a:avLst/>
            <a:gdLst/>
            <a:ahLst/>
            <a:cxnLst/>
            <a:rect r="r" b="b" t="t" l="l"/>
            <a:pathLst>
              <a:path h="2639433" w="3007901">
                <a:moveTo>
                  <a:pt x="0" y="0"/>
                </a:moveTo>
                <a:lnTo>
                  <a:pt x="3007900" y="0"/>
                </a:lnTo>
                <a:lnTo>
                  <a:pt x="3007900" y="2639433"/>
                </a:lnTo>
                <a:lnTo>
                  <a:pt x="0" y="2639433"/>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5" id="15"/>
          <p:cNvSpPr/>
          <p:nvPr/>
        </p:nvSpPr>
        <p:spPr>
          <a:xfrm flipH="false" flipV="false" rot="0">
            <a:off x="15958209" y="-1286324"/>
            <a:ext cx="2984027" cy="3052713"/>
          </a:xfrm>
          <a:custGeom>
            <a:avLst/>
            <a:gdLst/>
            <a:ahLst/>
            <a:cxnLst/>
            <a:rect r="r" b="b" t="t" l="l"/>
            <a:pathLst>
              <a:path h="3052713" w="2984027">
                <a:moveTo>
                  <a:pt x="0" y="0"/>
                </a:moveTo>
                <a:lnTo>
                  <a:pt x="2984027" y="0"/>
                </a:lnTo>
                <a:lnTo>
                  <a:pt x="2984027" y="3052713"/>
                </a:lnTo>
                <a:lnTo>
                  <a:pt x="0" y="305271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1112048" y="3918737"/>
            <a:ext cx="1869100" cy="2848152"/>
          </a:xfrm>
          <a:custGeom>
            <a:avLst/>
            <a:gdLst/>
            <a:ahLst/>
            <a:cxnLst/>
            <a:rect r="r" b="b" t="t" l="l"/>
            <a:pathLst>
              <a:path h="2848152" w="1869100">
                <a:moveTo>
                  <a:pt x="0" y="0"/>
                </a:moveTo>
                <a:lnTo>
                  <a:pt x="1869100" y="0"/>
                </a:lnTo>
                <a:lnTo>
                  <a:pt x="1869100" y="2848152"/>
                </a:lnTo>
                <a:lnTo>
                  <a:pt x="0" y="2848152"/>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7" id="17"/>
          <p:cNvSpPr/>
          <p:nvPr/>
        </p:nvSpPr>
        <p:spPr>
          <a:xfrm flipH="false" flipV="false" rot="0">
            <a:off x="11553284" y="-2145777"/>
            <a:ext cx="3662926" cy="3369892"/>
          </a:xfrm>
          <a:custGeom>
            <a:avLst/>
            <a:gdLst/>
            <a:ahLst/>
            <a:cxnLst/>
            <a:rect r="r" b="b" t="t" l="l"/>
            <a:pathLst>
              <a:path h="3369892" w="3662926">
                <a:moveTo>
                  <a:pt x="0" y="0"/>
                </a:moveTo>
                <a:lnTo>
                  <a:pt x="3662926" y="0"/>
                </a:lnTo>
                <a:lnTo>
                  <a:pt x="3662926" y="3369893"/>
                </a:lnTo>
                <a:lnTo>
                  <a:pt x="0" y="3369893"/>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18" id="18"/>
          <p:cNvSpPr txBox="true"/>
          <p:nvPr/>
        </p:nvSpPr>
        <p:spPr>
          <a:xfrm rot="0">
            <a:off x="5411933" y="3659508"/>
            <a:ext cx="7464135" cy="3072760"/>
          </a:xfrm>
          <a:prstGeom prst="rect">
            <a:avLst/>
          </a:prstGeom>
        </p:spPr>
        <p:txBody>
          <a:bodyPr anchor="t" rtlCol="false" tIns="0" lIns="0" bIns="0" rIns="0">
            <a:spAutoFit/>
          </a:bodyPr>
          <a:lstStyle/>
          <a:p>
            <a:pPr algn="ctr">
              <a:lnSpc>
                <a:spcPts val="11879"/>
              </a:lnSpc>
            </a:pPr>
            <a:r>
              <a:rPr lang="en-US" sz="10999">
                <a:solidFill>
                  <a:srgbClr val="303030"/>
                </a:solidFill>
                <a:latin typeface="Bobby Jones Soft"/>
                <a:ea typeface="Bobby Jones Soft"/>
                <a:cs typeface="Bobby Jones Soft"/>
                <a:sym typeface="Bobby Jones Soft"/>
              </a:rPr>
              <a:t>Thank you very much!</a:t>
            </a:r>
          </a:p>
        </p:txBody>
      </p:sp>
      <p:sp>
        <p:nvSpPr>
          <p:cNvPr name="Freeform 19" id="19"/>
          <p:cNvSpPr/>
          <p:nvPr/>
        </p:nvSpPr>
        <p:spPr>
          <a:xfrm flipH="false" flipV="false" rot="0">
            <a:off x="5993707" y="314920"/>
            <a:ext cx="3536747" cy="713780"/>
          </a:xfrm>
          <a:custGeom>
            <a:avLst/>
            <a:gdLst/>
            <a:ahLst/>
            <a:cxnLst/>
            <a:rect r="r" b="b" t="t" l="l"/>
            <a:pathLst>
              <a:path h="713780" w="3536747">
                <a:moveTo>
                  <a:pt x="0" y="0"/>
                </a:moveTo>
                <a:lnTo>
                  <a:pt x="3536747" y="0"/>
                </a:lnTo>
                <a:lnTo>
                  <a:pt x="3536747" y="713780"/>
                </a:lnTo>
                <a:lnTo>
                  <a:pt x="0" y="713780"/>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13605569" y="6008904"/>
            <a:ext cx="1025868" cy="1515972"/>
          </a:xfrm>
          <a:custGeom>
            <a:avLst/>
            <a:gdLst/>
            <a:ahLst/>
            <a:cxnLst/>
            <a:rect r="r" b="b" t="t" l="l"/>
            <a:pathLst>
              <a:path h="1515972" w="1025868">
                <a:moveTo>
                  <a:pt x="0" y="0"/>
                </a:moveTo>
                <a:lnTo>
                  <a:pt x="1025868" y="0"/>
                </a:lnTo>
                <a:lnTo>
                  <a:pt x="1025868" y="1515971"/>
                </a:lnTo>
                <a:lnTo>
                  <a:pt x="0" y="1515971"/>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932926">
            <a:off x="7533989" y="1200531"/>
            <a:ext cx="1461030" cy="1311031"/>
          </a:xfrm>
          <a:custGeom>
            <a:avLst/>
            <a:gdLst/>
            <a:ahLst/>
            <a:cxnLst/>
            <a:rect r="r" b="b" t="t" l="l"/>
            <a:pathLst>
              <a:path h="1311031" w="1461030">
                <a:moveTo>
                  <a:pt x="0" y="0"/>
                </a:moveTo>
                <a:lnTo>
                  <a:pt x="1461029" y="0"/>
                </a:lnTo>
                <a:lnTo>
                  <a:pt x="1461029" y="1311030"/>
                </a:lnTo>
                <a:lnTo>
                  <a:pt x="0" y="131103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47658" y="8951076"/>
            <a:ext cx="4552716" cy="951932"/>
          </a:xfrm>
          <a:custGeom>
            <a:avLst/>
            <a:gdLst/>
            <a:ahLst/>
            <a:cxnLst/>
            <a:rect r="r" b="b" t="t" l="l"/>
            <a:pathLst>
              <a:path h="951932" w="4552716">
                <a:moveTo>
                  <a:pt x="0" y="0"/>
                </a:moveTo>
                <a:lnTo>
                  <a:pt x="4552716" y="0"/>
                </a:lnTo>
                <a:lnTo>
                  <a:pt x="4552716" y="951932"/>
                </a:lnTo>
                <a:lnTo>
                  <a:pt x="0" y="951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7075066" y="2650352"/>
            <a:ext cx="3007901" cy="2639433"/>
          </a:xfrm>
          <a:custGeom>
            <a:avLst/>
            <a:gdLst/>
            <a:ahLst/>
            <a:cxnLst/>
            <a:rect r="r" b="b" t="t" l="l"/>
            <a:pathLst>
              <a:path h="2639433" w="3007901">
                <a:moveTo>
                  <a:pt x="0" y="0"/>
                </a:moveTo>
                <a:lnTo>
                  <a:pt x="3007901" y="0"/>
                </a:lnTo>
                <a:lnTo>
                  <a:pt x="3007901" y="2639433"/>
                </a:lnTo>
                <a:lnTo>
                  <a:pt x="0" y="26394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5653530" y="-1327812"/>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3297964" y="8730877"/>
            <a:ext cx="3961336" cy="3644429"/>
          </a:xfrm>
          <a:custGeom>
            <a:avLst/>
            <a:gdLst/>
            <a:ahLst/>
            <a:cxnLst/>
            <a:rect r="r" b="b" t="t" l="l"/>
            <a:pathLst>
              <a:path h="3644429" w="3961336">
                <a:moveTo>
                  <a:pt x="0" y="0"/>
                </a:moveTo>
                <a:lnTo>
                  <a:pt x="3961336" y="0"/>
                </a:lnTo>
                <a:lnTo>
                  <a:pt x="3961336" y="3644429"/>
                </a:lnTo>
                <a:lnTo>
                  <a:pt x="0" y="36444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10880149" y="508797"/>
            <a:ext cx="3536747" cy="713780"/>
          </a:xfrm>
          <a:custGeom>
            <a:avLst/>
            <a:gdLst/>
            <a:ahLst/>
            <a:cxnLst/>
            <a:rect r="r" b="b" t="t" l="l"/>
            <a:pathLst>
              <a:path h="713780" w="3536747">
                <a:moveTo>
                  <a:pt x="0" y="0"/>
                </a:moveTo>
                <a:lnTo>
                  <a:pt x="3536747" y="0"/>
                </a:lnTo>
                <a:lnTo>
                  <a:pt x="3536747" y="713780"/>
                </a:lnTo>
                <a:lnTo>
                  <a:pt x="0" y="71378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9" id="9"/>
          <p:cNvSpPr/>
          <p:nvPr/>
        </p:nvSpPr>
        <p:spPr>
          <a:xfrm flipH="false" flipV="false" rot="0">
            <a:off x="6242511" y="8910360"/>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074714" y="-835982"/>
            <a:ext cx="3214059" cy="2893382"/>
          </a:xfrm>
          <a:custGeom>
            <a:avLst/>
            <a:gdLst/>
            <a:ahLst/>
            <a:cxnLst/>
            <a:rect r="r" b="b" t="t" l="l"/>
            <a:pathLst>
              <a:path h="2893382" w="3214059">
                <a:moveTo>
                  <a:pt x="0" y="0"/>
                </a:moveTo>
                <a:lnTo>
                  <a:pt x="3214058" y="0"/>
                </a:lnTo>
                <a:lnTo>
                  <a:pt x="3214058" y="2893382"/>
                </a:lnTo>
                <a:lnTo>
                  <a:pt x="0" y="28933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1" id="11"/>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2" id="12"/>
          <p:cNvSpPr/>
          <p:nvPr/>
        </p:nvSpPr>
        <p:spPr>
          <a:xfrm flipH="false" flipV="false" rot="0">
            <a:off x="10880149" y="8910360"/>
            <a:ext cx="1222977" cy="1753372"/>
          </a:xfrm>
          <a:custGeom>
            <a:avLst/>
            <a:gdLst/>
            <a:ahLst/>
            <a:cxnLst/>
            <a:rect r="r" b="b" t="t" l="l"/>
            <a:pathLst>
              <a:path h="1753372" w="1222977">
                <a:moveTo>
                  <a:pt x="0" y="0"/>
                </a:moveTo>
                <a:lnTo>
                  <a:pt x="1222977" y="0"/>
                </a:lnTo>
                <a:lnTo>
                  <a:pt x="1222977" y="1753372"/>
                </a:lnTo>
                <a:lnTo>
                  <a:pt x="0" y="175337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3" id="13"/>
          <p:cNvSpPr/>
          <p:nvPr/>
        </p:nvSpPr>
        <p:spPr>
          <a:xfrm flipH="false" flipV="false" rot="0">
            <a:off x="17605414" y="7058397"/>
            <a:ext cx="973602" cy="2728649"/>
          </a:xfrm>
          <a:custGeom>
            <a:avLst/>
            <a:gdLst/>
            <a:ahLst/>
            <a:cxnLst/>
            <a:rect r="r" b="b" t="t" l="l"/>
            <a:pathLst>
              <a:path h="2728649" w="973602">
                <a:moveTo>
                  <a:pt x="0" y="0"/>
                </a:moveTo>
                <a:lnTo>
                  <a:pt x="973603" y="0"/>
                </a:lnTo>
                <a:lnTo>
                  <a:pt x="973603" y="2728649"/>
                </a:lnTo>
                <a:lnTo>
                  <a:pt x="0" y="272864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14" id="14"/>
          <p:cNvSpPr/>
          <p:nvPr/>
        </p:nvSpPr>
        <p:spPr>
          <a:xfrm flipH="false" flipV="false" rot="0">
            <a:off x="10316651" y="2273616"/>
            <a:ext cx="5962626" cy="4968855"/>
          </a:xfrm>
          <a:custGeom>
            <a:avLst/>
            <a:gdLst/>
            <a:ahLst/>
            <a:cxnLst/>
            <a:rect r="r" b="b" t="t" l="l"/>
            <a:pathLst>
              <a:path h="4968855" w="5962626">
                <a:moveTo>
                  <a:pt x="0" y="0"/>
                </a:moveTo>
                <a:lnTo>
                  <a:pt x="5962626" y="0"/>
                </a:lnTo>
                <a:lnTo>
                  <a:pt x="5962626" y="4968855"/>
                </a:lnTo>
                <a:lnTo>
                  <a:pt x="0" y="4968855"/>
                </a:lnTo>
                <a:lnTo>
                  <a:pt x="0" y="0"/>
                </a:lnTo>
                <a:close/>
              </a:path>
            </a:pathLst>
          </a:custGeom>
          <a:blipFill>
            <a:blip r:embed="rId23"/>
            <a:stretch>
              <a:fillRect l="0" t="0" r="0" b="0"/>
            </a:stretch>
          </a:blipFill>
        </p:spPr>
      </p:sp>
      <p:sp>
        <p:nvSpPr>
          <p:cNvPr name="TextBox 15" id="15"/>
          <p:cNvSpPr txBox="true"/>
          <p:nvPr/>
        </p:nvSpPr>
        <p:spPr>
          <a:xfrm rot="0">
            <a:off x="1504950" y="2330766"/>
            <a:ext cx="7708654" cy="1002032"/>
          </a:xfrm>
          <a:prstGeom prst="rect">
            <a:avLst/>
          </a:prstGeom>
        </p:spPr>
        <p:txBody>
          <a:bodyPr anchor="t" rtlCol="false" tIns="0" lIns="0" bIns="0" rIns="0">
            <a:spAutoFit/>
          </a:bodyPr>
          <a:lstStyle/>
          <a:p>
            <a:pPr algn="l">
              <a:lnSpc>
                <a:spcPts val="7560"/>
              </a:lnSpc>
            </a:pPr>
            <a:r>
              <a:rPr lang="en-US" sz="7000" u="sng">
                <a:solidFill>
                  <a:srgbClr val="303030"/>
                </a:solidFill>
                <a:latin typeface="Bobby Jones Soft"/>
                <a:ea typeface="Bobby Jones Soft"/>
                <a:cs typeface="Bobby Jones Soft"/>
                <a:sym typeface="Bobby Jones Soft"/>
              </a:rPr>
              <a:t>Introduction</a:t>
            </a:r>
          </a:p>
        </p:txBody>
      </p:sp>
      <p:sp>
        <p:nvSpPr>
          <p:cNvPr name="TextBox 16" id="16"/>
          <p:cNvSpPr txBox="true"/>
          <p:nvPr/>
        </p:nvSpPr>
        <p:spPr>
          <a:xfrm rot="0">
            <a:off x="1504950" y="4011792"/>
            <a:ext cx="7076685" cy="4181475"/>
          </a:xfrm>
          <a:prstGeom prst="rect">
            <a:avLst/>
          </a:prstGeom>
        </p:spPr>
        <p:txBody>
          <a:bodyPr anchor="t" rtlCol="false" tIns="0" lIns="0" bIns="0" rIns="0">
            <a:spAutoFit/>
          </a:bodyPr>
          <a:lstStyle/>
          <a:p>
            <a:pPr algn="l" marL="0" indent="0" lvl="0">
              <a:lnSpc>
                <a:spcPts val="3374"/>
              </a:lnSpc>
              <a:spcBef>
                <a:spcPct val="0"/>
              </a:spcBef>
            </a:pPr>
            <a:r>
              <a:rPr lang="en-US" b="true" sz="2499" spc="149">
                <a:solidFill>
                  <a:srgbClr val="303030"/>
                </a:solidFill>
                <a:latin typeface="Quicksand Semi-Bold"/>
                <a:ea typeface="Quicksand Semi-Bold"/>
                <a:cs typeface="Quicksand Semi-Bold"/>
                <a:sym typeface="Quicksand Semi-Bold"/>
              </a:rPr>
              <a:t>The project, Exploratory Data Analysis (EDA) of IPL Matches (2008–2024), focuses on analyzing data from the Indian Premier League (IPL), one of the most celebrated T20 cricket tournaments worldwide. The goal of this analysis is to uncover insights into match outcomes, player and team performances, and trends over the years, providing value to teams, analysts, and fans alike.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8353" y="8730877"/>
            <a:ext cx="3961336" cy="3644429"/>
          </a:xfrm>
          <a:custGeom>
            <a:avLst/>
            <a:gdLst/>
            <a:ahLst/>
            <a:cxnLst/>
            <a:rect r="r" b="b" t="t" l="l"/>
            <a:pathLst>
              <a:path h="3644429" w="3961336">
                <a:moveTo>
                  <a:pt x="0" y="0"/>
                </a:moveTo>
                <a:lnTo>
                  <a:pt x="3961336" y="0"/>
                </a:lnTo>
                <a:lnTo>
                  <a:pt x="3961336" y="3644429"/>
                </a:lnTo>
                <a:lnTo>
                  <a:pt x="0" y="364442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240037" y="5143500"/>
            <a:ext cx="3214059" cy="2893382"/>
          </a:xfrm>
          <a:custGeom>
            <a:avLst/>
            <a:gdLst/>
            <a:ahLst/>
            <a:cxnLst/>
            <a:rect r="r" b="b" t="t" l="l"/>
            <a:pathLst>
              <a:path h="2893382" w="3214059">
                <a:moveTo>
                  <a:pt x="0" y="0"/>
                </a:moveTo>
                <a:lnTo>
                  <a:pt x="3214059" y="0"/>
                </a:lnTo>
                <a:lnTo>
                  <a:pt x="3214059" y="2893382"/>
                </a:lnTo>
                <a:lnTo>
                  <a:pt x="0" y="28933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397675" y="-754419"/>
            <a:ext cx="2898782" cy="2811819"/>
          </a:xfrm>
          <a:custGeom>
            <a:avLst/>
            <a:gdLst/>
            <a:ahLst/>
            <a:cxnLst/>
            <a:rect r="r" b="b" t="t" l="l"/>
            <a:pathLst>
              <a:path h="2811819" w="2898782">
                <a:moveTo>
                  <a:pt x="0" y="0"/>
                </a:moveTo>
                <a:lnTo>
                  <a:pt x="2898782" y="0"/>
                </a:lnTo>
                <a:lnTo>
                  <a:pt x="2898782" y="2811819"/>
                </a:lnTo>
                <a:lnTo>
                  <a:pt x="0" y="28118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64251" y="-754419"/>
            <a:ext cx="3193132" cy="2813948"/>
          </a:xfrm>
          <a:custGeom>
            <a:avLst/>
            <a:gdLst/>
            <a:ahLst/>
            <a:cxnLst/>
            <a:rect r="r" b="b" t="t" l="l"/>
            <a:pathLst>
              <a:path h="2813948" w="3193132">
                <a:moveTo>
                  <a:pt x="0" y="0"/>
                </a:moveTo>
                <a:lnTo>
                  <a:pt x="3193132" y="0"/>
                </a:lnTo>
                <a:lnTo>
                  <a:pt x="3193132" y="2813948"/>
                </a:lnTo>
                <a:lnTo>
                  <a:pt x="0" y="281394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5049818" y="9114023"/>
            <a:ext cx="4762744" cy="1636652"/>
          </a:xfrm>
          <a:custGeom>
            <a:avLst/>
            <a:gdLst/>
            <a:ahLst/>
            <a:cxnLst/>
            <a:rect r="r" b="b" t="t" l="l"/>
            <a:pathLst>
              <a:path h="1636652" w="4762744">
                <a:moveTo>
                  <a:pt x="0" y="0"/>
                </a:moveTo>
                <a:lnTo>
                  <a:pt x="4762745" y="0"/>
                </a:lnTo>
                <a:lnTo>
                  <a:pt x="4762745" y="1636652"/>
                </a:lnTo>
                <a:lnTo>
                  <a:pt x="0" y="163665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5400000">
            <a:off x="-786499" y="3760586"/>
            <a:ext cx="2986323" cy="608463"/>
          </a:xfrm>
          <a:custGeom>
            <a:avLst/>
            <a:gdLst/>
            <a:ahLst/>
            <a:cxnLst/>
            <a:rect r="r" b="b" t="t" l="l"/>
            <a:pathLst>
              <a:path h="608463" w="2986323">
                <a:moveTo>
                  <a:pt x="0" y="0"/>
                </a:moveTo>
                <a:lnTo>
                  <a:pt x="2986323" y="0"/>
                </a:lnTo>
                <a:lnTo>
                  <a:pt x="2986323" y="608463"/>
                </a:lnTo>
                <a:lnTo>
                  <a:pt x="0" y="60846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10800000">
            <a:off x="10417364" y="-654463"/>
            <a:ext cx="3903418" cy="1473885"/>
          </a:xfrm>
          <a:custGeom>
            <a:avLst/>
            <a:gdLst/>
            <a:ahLst/>
            <a:cxnLst/>
            <a:rect r="r" b="b" t="t" l="l"/>
            <a:pathLst>
              <a:path h="1473885" w="3903418">
                <a:moveTo>
                  <a:pt x="0" y="0"/>
                </a:moveTo>
                <a:lnTo>
                  <a:pt x="3903417" y="0"/>
                </a:lnTo>
                <a:lnTo>
                  <a:pt x="3903417" y="1473885"/>
                </a:lnTo>
                <a:lnTo>
                  <a:pt x="0" y="147388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318664" y="9258300"/>
            <a:ext cx="1222977" cy="1753372"/>
          </a:xfrm>
          <a:custGeom>
            <a:avLst/>
            <a:gdLst/>
            <a:ahLst/>
            <a:cxnLst/>
            <a:rect r="r" b="b" t="t" l="l"/>
            <a:pathLst>
              <a:path h="1753372" w="1222977">
                <a:moveTo>
                  <a:pt x="0" y="0"/>
                </a:moveTo>
                <a:lnTo>
                  <a:pt x="1222978" y="0"/>
                </a:lnTo>
                <a:lnTo>
                  <a:pt x="1222978" y="1753372"/>
                </a:lnTo>
                <a:lnTo>
                  <a:pt x="0" y="1753372"/>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TextBox 12" id="12"/>
          <p:cNvSpPr txBox="true"/>
          <p:nvPr/>
        </p:nvSpPr>
        <p:spPr>
          <a:xfrm rot="0">
            <a:off x="4583284" y="4272354"/>
            <a:ext cx="8941291" cy="1704192"/>
          </a:xfrm>
          <a:prstGeom prst="rect">
            <a:avLst/>
          </a:prstGeom>
        </p:spPr>
        <p:txBody>
          <a:bodyPr anchor="t" rtlCol="false" tIns="0" lIns="0" bIns="0" rIns="0">
            <a:spAutoFit/>
          </a:bodyPr>
          <a:lstStyle/>
          <a:p>
            <a:pPr algn="ctr" marL="0" indent="0" lvl="0">
              <a:lnSpc>
                <a:spcPts val="3430"/>
              </a:lnSpc>
              <a:spcBef>
                <a:spcPct val="0"/>
              </a:spcBef>
            </a:pPr>
            <a:r>
              <a:rPr lang="en-US" b="true" sz="2541" spc="152">
                <a:solidFill>
                  <a:srgbClr val="303030"/>
                </a:solidFill>
                <a:latin typeface="Quicksand Semi-Bold"/>
                <a:ea typeface="Quicksand Semi-Bold"/>
                <a:cs typeface="Quicksand Semi-Bold"/>
                <a:sym typeface="Quicksand Semi-Bold"/>
              </a:rPr>
              <a:t>Analyze IPL data from 2008 to 2024 to identify patterns in match outcomes, team and player performances, and derive insights for IPL teams, analysts, and fans.</a:t>
            </a:r>
          </a:p>
        </p:txBody>
      </p:sp>
      <p:sp>
        <p:nvSpPr>
          <p:cNvPr name="TextBox 13" id="13"/>
          <p:cNvSpPr txBox="true"/>
          <p:nvPr/>
        </p:nvSpPr>
        <p:spPr>
          <a:xfrm rot="0">
            <a:off x="4583284" y="2628806"/>
            <a:ext cx="9121432" cy="927735"/>
          </a:xfrm>
          <a:prstGeom prst="rect">
            <a:avLst/>
          </a:prstGeom>
        </p:spPr>
        <p:txBody>
          <a:bodyPr anchor="t" rtlCol="false" tIns="0" lIns="0" bIns="0" rIns="0">
            <a:spAutoFit/>
          </a:bodyPr>
          <a:lstStyle/>
          <a:p>
            <a:pPr algn="ctr">
              <a:lnSpc>
                <a:spcPts val="7020"/>
              </a:lnSpc>
            </a:pPr>
            <a:r>
              <a:rPr lang="en-US" sz="6500" u="sng">
                <a:solidFill>
                  <a:srgbClr val="303030"/>
                </a:solidFill>
                <a:latin typeface="Bobby Jones Soft"/>
                <a:ea typeface="Bobby Jones Soft"/>
                <a:cs typeface="Bobby Jones Soft"/>
                <a:sym typeface="Bobby Jones Soft"/>
              </a:rPr>
              <a:t>Problem statement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5474693" y="1264342"/>
            <a:ext cx="8815184" cy="1002032"/>
          </a:xfrm>
          <a:prstGeom prst="rect">
            <a:avLst/>
          </a:prstGeom>
        </p:spPr>
        <p:txBody>
          <a:bodyPr anchor="t" rtlCol="false" tIns="0" lIns="0" bIns="0" rIns="0">
            <a:spAutoFit/>
          </a:bodyPr>
          <a:lstStyle/>
          <a:p>
            <a:pPr algn="ctr">
              <a:lnSpc>
                <a:spcPts val="7560"/>
              </a:lnSpc>
            </a:pPr>
            <a:r>
              <a:rPr lang="en-US" sz="7000" u="sng">
                <a:solidFill>
                  <a:srgbClr val="303030"/>
                </a:solidFill>
                <a:latin typeface="Bobby Jones Soft"/>
                <a:ea typeface="Bobby Jones Soft"/>
                <a:cs typeface="Bobby Jones Soft"/>
                <a:sym typeface="Bobby Jones Soft"/>
              </a:rPr>
              <a:t>Steps Taken to Solve</a:t>
            </a:r>
          </a:p>
        </p:txBody>
      </p:sp>
      <p:sp>
        <p:nvSpPr>
          <p:cNvPr name="Freeform 4" id="4"/>
          <p:cNvSpPr/>
          <p:nvPr/>
        </p:nvSpPr>
        <p:spPr>
          <a:xfrm flipH="false" flipV="false" rot="0">
            <a:off x="2054643" y="2818824"/>
            <a:ext cx="6940374" cy="6132766"/>
          </a:xfrm>
          <a:custGeom>
            <a:avLst/>
            <a:gdLst/>
            <a:ahLst/>
            <a:cxnLst/>
            <a:rect r="r" b="b" t="t" l="l"/>
            <a:pathLst>
              <a:path h="6132766" w="6940374">
                <a:moveTo>
                  <a:pt x="0" y="0"/>
                </a:moveTo>
                <a:lnTo>
                  <a:pt x="6940374" y="0"/>
                </a:lnTo>
                <a:lnTo>
                  <a:pt x="6940374" y="6132767"/>
                </a:lnTo>
                <a:lnTo>
                  <a:pt x="0" y="61327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9292983" y="2818824"/>
            <a:ext cx="6940374" cy="6132766"/>
          </a:xfrm>
          <a:custGeom>
            <a:avLst/>
            <a:gdLst/>
            <a:ahLst/>
            <a:cxnLst/>
            <a:rect r="r" b="b" t="t" l="l"/>
            <a:pathLst>
              <a:path h="6132766" w="6940374">
                <a:moveTo>
                  <a:pt x="0" y="0"/>
                </a:moveTo>
                <a:lnTo>
                  <a:pt x="6940374" y="0"/>
                </a:lnTo>
                <a:lnTo>
                  <a:pt x="6940374" y="6132767"/>
                </a:lnTo>
                <a:lnTo>
                  <a:pt x="0" y="61327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6" id="6"/>
          <p:cNvSpPr/>
          <p:nvPr/>
        </p:nvSpPr>
        <p:spPr>
          <a:xfrm flipH="false" flipV="false" rot="6344886">
            <a:off x="14359280" y="682692"/>
            <a:ext cx="937082" cy="853596"/>
          </a:xfrm>
          <a:custGeom>
            <a:avLst/>
            <a:gdLst/>
            <a:ahLst/>
            <a:cxnLst/>
            <a:rect r="r" b="b" t="t" l="l"/>
            <a:pathLst>
              <a:path h="853596" w="937082">
                <a:moveTo>
                  <a:pt x="0" y="0"/>
                </a:moveTo>
                <a:lnTo>
                  <a:pt x="937082" y="0"/>
                </a:lnTo>
                <a:lnTo>
                  <a:pt x="937082" y="853596"/>
                </a:lnTo>
                <a:lnTo>
                  <a:pt x="0" y="853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4278304">
            <a:off x="4534545" y="1811405"/>
            <a:ext cx="937082" cy="853596"/>
          </a:xfrm>
          <a:custGeom>
            <a:avLst/>
            <a:gdLst/>
            <a:ahLst/>
            <a:cxnLst/>
            <a:rect r="r" b="b" t="t" l="l"/>
            <a:pathLst>
              <a:path h="853596" w="937082">
                <a:moveTo>
                  <a:pt x="0" y="0"/>
                </a:moveTo>
                <a:lnTo>
                  <a:pt x="937082" y="0"/>
                </a:lnTo>
                <a:lnTo>
                  <a:pt x="937082" y="853596"/>
                </a:lnTo>
                <a:lnTo>
                  <a:pt x="0" y="8535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5901063" y="-1822215"/>
            <a:ext cx="3961336" cy="3644429"/>
          </a:xfrm>
          <a:custGeom>
            <a:avLst/>
            <a:gdLst/>
            <a:ahLst/>
            <a:cxnLst/>
            <a:rect r="r" b="b" t="t" l="l"/>
            <a:pathLst>
              <a:path h="3644429" w="3961336">
                <a:moveTo>
                  <a:pt x="0" y="0"/>
                </a:moveTo>
                <a:lnTo>
                  <a:pt x="3961336" y="0"/>
                </a:lnTo>
                <a:lnTo>
                  <a:pt x="3961336" y="3644430"/>
                </a:lnTo>
                <a:lnTo>
                  <a:pt x="0" y="36444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585672" y="8181426"/>
            <a:ext cx="3193132" cy="2813948"/>
          </a:xfrm>
          <a:custGeom>
            <a:avLst/>
            <a:gdLst/>
            <a:ahLst/>
            <a:cxnLst/>
            <a:rect r="r" b="b" t="t" l="l"/>
            <a:pathLst>
              <a:path h="2813948" w="3193132">
                <a:moveTo>
                  <a:pt x="0" y="0"/>
                </a:moveTo>
                <a:lnTo>
                  <a:pt x="3193132" y="0"/>
                </a:lnTo>
                <a:lnTo>
                  <a:pt x="3193132" y="2813948"/>
                </a:lnTo>
                <a:lnTo>
                  <a:pt x="0" y="28139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10" id="10"/>
          <p:cNvSpPr/>
          <p:nvPr/>
        </p:nvSpPr>
        <p:spPr>
          <a:xfrm flipH="false" flipV="false" rot="5400000">
            <a:off x="16070370" y="7791007"/>
            <a:ext cx="2986323" cy="608463"/>
          </a:xfrm>
          <a:custGeom>
            <a:avLst/>
            <a:gdLst/>
            <a:ahLst/>
            <a:cxnLst/>
            <a:rect r="r" b="b" t="t" l="l"/>
            <a:pathLst>
              <a:path h="608463" w="2986323">
                <a:moveTo>
                  <a:pt x="0" y="0"/>
                </a:moveTo>
                <a:lnTo>
                  <a:pt x="2986323" y="0"/>
                </a:lnTo>
                <a:lnTo>
                  <a:pt x="2986323" y="608463"/>
                </a:lnTo>
                <a:lnTo>
                  <a:pt x="0" y="6084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1" id="11"/>
          <p:cNvSpPr/>
          <p:nvPr/>
        </p:nvSpPr>
        <p:spPr>
          <a:xfrm flipH="false" flipV="false" rot="0">
            <a:off x="-808143" y="599282"/>
            <a:ext cx="2862787" cy="858836"/>
          </a:xfrm>
          <a:custGeom>
            <a:avLst/>
            <a:gdLst/>
            <a:ahLst/>
            <a:cxnLst/>
            <a:rect r="r" b="b" t="t" l="l"/>
            <a:pathLst>
              <a:path h="858836" w="2862787">
                <a:moveTo>
                  <a:pt x="0" y="0"/>
                </a:moveTo>
                <a:lnTo>
                  <a:pt x="2862786" y="0"/>
                </a:lnTo>
                <a:lnTo>
                  <a:pt x="2862786" y="858836"/>
                </a:lnTo>
                <a:lnTo>
                  <a:pt x="0" y="8588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2" id="12"/>
          <p:cNvSpPr/>
          <p:nvPr/>
        </p:nvSpPr>
        <p:spPr>
          <a:xfrm flipH="false" flipV="false" rot="0">
            <a:off x="13611145" y="8475686"/>
            <a:ext cx="3214059" cy="2893382"/>
          </a:xfrm>
          <a:custGeom>
            <a:avLst/>
            <a:gdLst/>
            <a:ahLst/>
            <a:cxnLst/>
            <a:rect r="r" b="b" t="t" l="l"/>
            <a:pathLst>
              <a:path h="2893382" w="3214059">
                <a:moveTo>
                  <a:pt x="0" y="0"/>
                </a:moveTo>
                <a:lnTo>
                  <a:pt x="3214059" y="0"/>
                </a:lnTo>
                <a:lnTo>
                  <a:pt x="3214059" y="2893382"/>
                </a:lnTo>
                <a:lnTo>
                  <a:pt x="0" y="2893382"/>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3" id="13"/>
          <p:cNvSpPr txBox="true"/>
          <p:nvPr/>
        </p:nvSpPr>
        <p:spPr>
          <a:xfrm rot="0">
            <a:off x="3968395" y="3748776"/>
            <a:ext cx="3112870" cy="1118235"/>
          </a:xfrm>
          <a:prstGeom prst="rect">
            <a:avLst/>
          </a:prstGeom>
        </p:spPr>
        <p:txBody>
          <a:bodyPr anchor="t" rtlCol="false" tIns="0" lIns="0" bIns="0" rIns="0">
            <a:spAutoFit/>
          </a:bodyPr>
          <a:lstStyle/>
          <a:p>
            <a:pPr algn="ctr">
              <a:lnSpc>
                <a:spcPts val="4320"/>
              </a:lnSpc>
            </a:pPr>
            <a:r>
              <a:rPr lang="en-US" sz="4000" u="sng">
                <a:solidFill>
                  <a:srgbClr val="303030"/>
                </a:solidFill>
                <a:latin typeface="Bobby Jones Soft"/>
                <a:ea typeface="Bobby Jones Soft"/>
                <a:cs typeface="Bobby Jones Soft"/>
                <a:sym typeface="Bobby Jones Soft"/>
              </a:rPr>
              <a:t>data collection</a:t>
            </a:r>
          </a:p>
        </p:txBody>
      </p:sp>
      <p:sp>
        <p:nvSpPr>
          <p:cNvPr name="TextBox 14" id="14"/>
          <p:cNvSpPr txBox="true"/>
          <p:nvPr/>
        </p:nvSpPr>
        <p:spPr>
          <a:xfrm rot="0">
            <a:off x="3069825" y="5352786"/>
            <a:ext cx="4910010" cy="2271395"/>
          </a:xfrm>
          <a:prstGeom prst="rect">
            <a:avLst/>
          </a:prstGeom>
        </p:spPr>
        <p:txBody>
          <a:bodyPr anchor="t" rtlCol="false" tIns="0" lIns="0" bIns="0" rIns="0">
            <a:spAutoFit/>
          </a:bodyPr>
          <a:lstStyle/>
          <a:p>
            <a:pPr algn="ctr">
              <a:lnSpc>
                <a:spcPts val="3039"/>
              </a:lnSpc>
            </a:pPr>
            <a:r>
              <a:rPr lang="en-US" sz="1999">
                <a:solidFill>
                  <a:srgbClr val="303030"/>
                </a:solidFill>
                <a:latin typeface="Quicksand"/>
                <a:ea typeface="Quicksand"/>
                <a:cs typeface="Quicksand"/>
                <a:sym typeface="Quicksand"/>
              </a:rPr>
              <a:t>Source: The IPL dataset was collected from Kaggle, covering IPL matches from 2008 to 2024, and contains comprehensive data on team match-ups, venues, scores, toss outcomes, and player performances.</a:t>
            </a:r>
          </a:p>
        </p:txBody>
      </p:sp>
      <p:sp>
        <p:nvSpPr>
          <p:cNvPr name="TextBox 15" id="15"/>
          <p:cNvSpPr txBox="true"/>
          <p:nvPr/>
        </p:nvSpPr>
        <p:spPr>
          <a:xfrm rot="0">
            <a:off x="10543007" y="3748776"/>
            <a:ext cx="4440326" cy="1118235"/>
          </a:xfrm>
          <a:prstGeom prst="rect">
            <a:avLst/>
          </a:prstGeom>
        </p:spPr>
        <p:txBody>
          <a:bodyPr anchor="t" rtlCol="false" tIns="0" lIns="0" bIns="0" rIns="0">
            <a:spAutoFit/>
          </a:bodyPr>
          <a:lstStyle/>
          <a:p>
            <a:pPr algn="ctr">
              <a:lnSpc>
                <a:spcPts val="4320"/>
              </a:lnSpc>
            </a:pPr>
            <a:r>
              <a:rPr lang="en-US" sz="4000" u="sng">
                <a:solidFill>
                  <a:srgbClr val="303030"/>
                </a:solidFill>
                <a:latin typeface="Bobby Jones Soft"/>
                <a:ea typeface="Bobby Jones Soft"/>
                <a:cs typeface="Bobby Jones Soft"/>
                <a:sym typeface="Bobby Jones Soft"/>
              </a:rPr>
              <a:t>Data</a:t>
            </a:r>
          </a:p>
          <a:p>
            <a:pPr algn="ctr">
              <a:lnSpc>
                <a:spcPts val="4320"/>
              </a:lnSpc>
            </a:pPr>
            <a:r>
              <a:rPr lang="en-US" sz="4000" u="sng">
                <a:solidFill>
                  <a:srgbClr val="303030"/>
                </a:solidFill>
                <a:latin typeface="Bobby Jones Soft"/>
                <a:ea typeface="Bobby Jones Soft"/>
                <a:cs typeface="Bobby Jones Soft"/>
                <a:sym typeface="Bobby Jones Soft"/>
              </a:rPr>
              <a:t> Preparation</a:t>
            </a:r>
          </a:p>
        </p:txBody>
      </p:sp>
      <p:sp>
        <p:nvSpPr>
          <p:cNvPr name="TextBox 16" id="16"/>
          <p:cNvSpPr txBox="true"/>
          <p:nvPr/>
        </p:nvSpPr>
        <p:spPr>
          <a:xfrm rot="0">
            <a:off x="10308165" y="4976411"/>
            <a:ext cx="4910010" cy="3033395"/>
          </a:xfrm>
          <a:prstGeom prst="rect">
            <a:avLst/>
          </a:prstGeom>
        </p:spPr>
        <p:txBody>
          <a:bodyPr anchor="t" rtlCol="false" tIns="0" lIns="0" bIns="0" rIns="0">
            <a:spAutoFit/>
          </a:bodyPr>
          <a:lstStyle/>
          <a:p>
            <a:pPr algn="ctr" marL="431799" indent="-215899" lvl="1">
              <a:lnSpc>
                <a:spcPts val="3039"/>
              </a:lnSpc>
              <a:buFont typeface="Arial"/>
              <a:buChar char="•"/>
            </a:pPr>
            <a:r>
              <a:rPr lang="en-US" sz="1999">
                <a:solidFill>
                  <a:srgbClr val="303030"/>
                </a:solidFill>
                <a:latin typeface="Quicksand"/>
                <a:ea typeface="Quicksand"/>
                <a:cs typeface="Quicksand"/>
                <a:sym typeface="Quicksand"/>
              </a:rPr>
              <a:t>Cleaned data by handling null values in columns like Win_Type (replaced with 'No Result') and Win_Margin.</a:t>
            </a:r>
          </a:p>
          <a:p>
            <a:pPr algn="ctr" marL="431799" indent="-215899" lvl="1">
              <a:lnSpc>
                <a:spcPts val="3039"/>
              </a:lnSpc>
              <a:buFont typeface="Arial"/>
              <a:buChar char="•"/>
            </a:pPr>
            <a:r>
              <a:rPr lang="en-US" sz="1999">
                <a:solidFill>
                  <a:srgbClr val="303030"/>
                </a:solidFill>
                <a:latin typeface="Quicksand"/>
                <a:ea typeface="Quicksand"/>
                <a:cs typeface="Quicksand"/>
                <a:sym typeface="Quicksand"/>
              </a:rPr>
              <a:t>Created derived features such as Year from the Date column and Bat_First or Bowl_First based on the toss decision.</a:t>
            </a:r>
          </a:p>
          <a:p>
            <a:pPr algn="ctr">
              <a:lnSpc>
                <a:spcPts val="3039"/>
              </a:lnSpc>
            </a:pPr>
          </a:p>
        </p:txBody>
      </p:sp>
      <p:sp>
        <p:nvSpPr>
          <p:cNvPr name="Freeform 17" id="17"/>
          <p:cNvSpPr/>
          <p:nvPr/>
        </p:nvSpPr>
        <p:spPr>
          <a:xfrm flipH="false" flipV="false" rot="5400000">
            <a:off x="3339135" y="-1076205"/>
            <a:ext cx="2218980" cy="2152411"/>
          </a:xfrm>
          <a:custGeom>
            <a:avLst/>
            <a:gdLst/>
            <a:ahLst/>
            <a:cxnLst/>
            <a:rect r="r" b="b" t="t" l="l"/>
            <a:pathLst>
              <a:path h="2152411" w="2218980">
                <a:moveTo>
                  <a:pt x="0" y="0"/>
                </a:moveTo>
                <a:lnTo>
                  <a:pt x="2218980" y="0"/>
                </a:lnTo>
                <a:lnTo>
                  <a:pt x="2218980" y="2152410"/>
                </a:lnTo>
                <a:lnTo>
                  <a:pt x="0" y="215241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5400000">
            <a:off x="6721790" y="9296041"/>
            <a:ext cx="2516089" cy="2440607"/>
          </a:xfrm>
          <a:custGeom>
            <a:avLst/>
            <a:gdLst/>
            <a:ahLst/>
            <a:cxnLst/>
            <a:rect r="r" b="b" t="t" l="l"/>
            <a:pathLst>
              <a:path h="2440607" w="2516089">
                <a:moveTo>
                  <a:pt x="0" y="0"/>
                </a:moveTo>
                <a:lnTo>
                  <a:pt x="2516090" y="0"/>
                </a:lnTo>
                <a:lnTo>
                  <a:pt x="2516090" y="2440607"/>
                </a:lnTo>
                <a:lnTo>
                  <a:pt x="0" y="244060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39152" y="7928554"/>
            <a:ext cx="2622746" cy="3073791"/>
          </a:xfrm>
          <a:custGeom>
            <a:avLst/>
            <a:gdLst/>
            <a:ahLst/>
            <a:cxnLst/>
            <a:rect r="r" b="b" t="t" l="l"/>
            <a:pathLst>
              <a:path h="3073791" w="2622746">
                <a:moveTo>
                  <a:pt x="0" y="0"/>
                </a:moveTo>
                <a:lnTo>
                  <a:pt x="2622746" y="0"/>
                </a:lnTo>
                <a:lnTo>
                  <a:pt x="2622746" y="3073791"/>
                </a:lnTo>
                <a:lnTo>
                  <a:pt x="0" y="3073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6808433" y="1414354"/>
            <a:ext cx="2959134" cy="2805490"/>
          </a:xfrm>
          <a:custGeom>
            <a:avLst/>
            <a:gdLst/>
            <a:ahLst/>
            <a:cxnLst/>
            <a:rect r="r" b="b" t="t" l="l"/>
            <a:pathLst>
              <a:path h="2805490" w="2959134">
                <a:moveTo>
                  <a:pt x="0" y="0"/>
                </a:moveTo>
                <a:lnTo>
                  <a:pt x="2959134" y="0"/>
                </a:lnTo>
                <a:lnTo>
                  <a:pt x="2959134" y="2805490"/>
                </a:lnTo>
                <a:lnTo>
                  <a:pt x="0" y="28054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146485" y="2603746"/>
            <a:ext cx="9985414" cy="1001930"/>
          </a:xfrm>
          <a:prstGeom prst="rect">
            <a:avLst/>
          </a:prstGeom>
        </p:spPr>
        <p:txBody>
          <a:bodyPr anchor="t" rtlCol="false" tIns="0" lIns="0" bIns="0" rIns="0">
            <a:spAutoFit/>
          </a:bodyPr>
          <a:lstStyle/>
          <a:p>
            <a:pPr algn="ctr">
              <a:lnSpc>
                <a:spcPts val="7552"/>
              </a:lnSpc>
            </a:pPr>
            <a:r>
              <a:rPr lang="en-US" sz="6993" u="sng">
                <a:solidFill>
                  <a:srgbClr val="303030"/>
                </a:solidFill>
                <a:latin typeface="Bobby Jones Soft"/>
                <a:ea typeface="Bobby Jones Soft"/>
                <a:cs typeface="Bobby Jones Soft"/>
                <a:sym typeface="Bobby Jones Soft"/>
              </a:rPr>
              <a:t>Methodology</a:t>
            </a:r>
          </a:p>
        </p:txBody>
      </p:sp>
      <p:sp>
        <p:nvSpPr>
          <p:cNvPr name="TextBox 7" id="7"/>
          <p:cNvSpPr txBox="true"/>
          <p:nvPr/>
        </p:nvSpPr>
        <p:spPr>
          <a:xfrm rot="0">
            <a:off x="3544544" y="3730264"/>
            <a:ext cx="11198912" cy="4676889"/>
          </a:xfrm>
          <a:prstGeom prst="rect">
            <a:avLst/>
          </a:prstGeom>
        </p:spPr>
        <p:txBody>
          <a:bodyPr anchor="t" rtlCol="false" tIns="0" lIns="0" bIns="0" rIns="0">
            <a:spAutoFit/>
          </a:bodyPr>
          <a:lstStyle/>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Tools and Libraries: Pandas, NumPy, Matplotlib, Seaborn.</a:t>
            </a:r>
          </a:p>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Data Cleaning: Handled null values, standardized team names, and extracted year information.</a:t>
            </a:r>
          </a:p>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Analysis Techniques:</a:t>
            </a:r>
          </a:p>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Univariate analysis: Histograms for scores and venue distributions.</a:t>
            </a:r>
          </a:p>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Bivariate analysis: Correlation between toss decisions and match outcomes.</a:t>
            </a:r>
          </a:p>
          <a:p>
            <a:pPr algn="ctr" marL="551946" indent="-275973" lvl="1">
              <a:lnSpc>
                <a:spcPts val="3451"/>
              </a:lnSpc>
              <a:buFont typeface="Arial"/>
              <a:buChar char="•"/>
            </a:pPr>
            <a:r>
              <a:rPr lang="en-US" b="true" sz="2556" spc="153">
                <a:solidFill>
                  <a:srgbClr val="303030"/>
                </a:solidFill>
                <a:latin typeface="Quicksand Semi-Bold"/>
                <a:ea typeface="Quicksand Semi-Bold"/>
                <a:cs typeface="Quicksand Semi-Bold"/>
                <a:sym typeface="Quicksand Semi-Bold"/>
              </a:rPr>
              <a:t>Multivariate analysis: Trends over years in scoring phases (powerplay, middle overs, death overs).</a:t>
            </a:r>
          </a:p>
          <a:p>
            <a:pPr algn="ctr" marL="0" indent="0" lvl="0">
              <a:lnSpc>
                <a:spcPts val="3451"/>
              </a:lnSpc>
              <a:spcBef>
                <a:spcPct val="0"/>
              </a:spcBef>
            </a:pPr>
          </a:p>
        </p:txBody>
      </p:sp>
      <p:sp>
        <p:nvSpPr>
          <p:cNvPr name="Freeform 8" id="8"/>
          <p:cNvSpPr/>
          <p:nvPr/>
        </p:nvSpPr>
        <p:spPr>
          <a:xfrm flipH="false" flipV="false" rot="0">
            <a:off x="14321734" y="-1129584"/>
            <a:ext cx="2486699" cy="2543938"/>
          </a:xfrm>
          <a:custGeom>
            <a:avLst/>
            <a:gdLst/>
            <a:ahLst/>
            <a:cxnLst/>
            <a:rect r="r" b="b" t="t" l="l"/>
            <a:pathLst>
              <a:path h="2543938" w="2486699">
                <a:moveTo>
                  <a:pt x="0" y="0"/>
                </a:moveTo>
                <a:lnTo>
                  <a:pt x="2486699" y="0"/>
                </a:lnTo>
                <a:lnTo>
                  <a:pt x="2486699" y="2543938"/>
                </a:lnTo>
                <a:lnTo>
                  <a:pt x="0" y="25439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2083594" y="704939"/>
            <a:ext cx="3208440" cy="647522"/>
          </a:xfrm>
          <a:custGeom>
            <a:avLst/>
            <a:gdLst/>
            <a:ahLst/>
            <a:cxnLst/>
            <a:rect r="r" b="b" t="t" l="l"/>
            <a:pathLst>
              <a:path h="647522" w="3208440">
                <a:moveTo>
                  <a:pt x="0" y="0"/>
                </a:moveTo>
                <a:lnTo>
                  <a:pt x="3208439" y="0"/>
                </a:lnTo>
                <a:lnTo>
                  <a:pt x="3208439" y="647522"/>
                </a:lnTo>
                <a:lnTo>
                  <a:pt x="0" y="6475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7511294" y="6887545"/>
            <a:ext cx="1222977" cy="1753372"/>
          </a:xfrm>
          <a:custGeom>
            <a:avLst/>
            <a:gdLst/>
            <a:ahLst/>
            <a:cxnLst/>
            <a:rect r="r" b="b" t="t" l="l"/>
            <a:pathLst>
              <a:path h="1753372" w="1222977">
                <a:moveTo>
                  <a:pt x="0" y="0"/>
                </a:moveTo>
                <a:lnTo>
                  <a:pt x="1222978" y="0"/>
                </a:lnTo>
                <a:lnTo>
                  <a:pt x="1222978" y="1753373"/>
                </a:lnTo>
                <a:lnTo>
                  <a:pt x="0" y="175337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1733922" y="3602082"/>
            <a:ext cx="3211541" cy="3285464"/>
          </a:xfrm>
          <a:custGeom>
            <a:avLst/>
            <a:gdLst/>
            <a:ahLst/>
            <a:cxnLst/>
            <a:rect r="r" b="b" t="t" l="l"/>
            <a:pathLst>
              <a:path h="3285464" w="3211541">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4763425" y="9465450"/>
            <a:ext cx="2778160" cy="2448254"/>
          </a:xfrm>
          <a:custGeom>
            <a:avLst/>
            <a:gdLst/>
            <a:ahLst/>
            <a:cxnLst/>
            <a:rect r="r" b="b" t="t" l="l"/>
            <a:pathLst>
              <a:path h="2448254" w="2778160">
                <a:moveTo>
                  <a:pt x="0" y="0"/>
                </a:moveTo>
                <a:lnTo>
                  <a:pt x="2778160" y="0"/>
                </a:lnTo>
                <a:lnTo>
                  <a:pt x="2778160" y="2448254"/>
                </a:lnTo>
                <a:lnTo>
                  <a:pt x="0" y="244825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2272508" y="2908635"/>
            <a:ext cx="13841231" cy="6349665"/>
          </a:xfrm>
          <a:custGeom>
            <a:avLst/>
            <a:gdLst/>
            <a:ahLst/>
            <a:cxnLst/>
            <a:rect r="r" b="b" t="t" l="l"/>
            <a:pathLst>
              <a:path h="6349665" w="13841231">
                <a:moveTo>
                  <a:pt x="0" y="0"/>
                </a:moveTo>
                <a:lnTo>
                  <a:pt x="13841231" y="0"/>
                </a:lnTo>
                <a:lnTo>
                  <a:pt x="13841231" y="6349665"/>
                </a:lnTo>
                <a:lnTo>
                  <a:pt x="0" y="6349665"/>
                </a:lnTo>
                <a:lnTo>
                  <a:pt x="0" y="0"/>
                </a:lnTo>
                <a:close/>
              </a:path>
            </a:pathLst>
          </a:custGeom>
          <a:blipFill>
            <a:blip r:embed="rId13"/>
            <a:stretch>
              <a:fillRect l="0" t="0" r="0" b="0"/>
            </a:stretch>
          </a:blipFill>
        </p:spPr>
      </p:sp>
      <p:sp>
        <p:nvSpPr>
          <p:cNvPr name="TextBox 9" id="9"/>
          <p:cNvSpPr txBox="true"/>
          <p:nvPr/>
        </p:nvSpPr>
        <p:spPr>
          <a:xfrm rot="0">
            <a:off x="6943914" y="1950427"/>
            <a:ext cx="3608177" cy="575310"/>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Outliers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96373" y="3573845"/>
            <a:ext cx="7741858" cy="6338646"/>
          </a:xfrm>
          <a:custGeom>
            <a:avLst/>
            <a:gdLst/>
            <a:ahLst/>
            <a:cxnLst/>
            <a:rect r="r" b="b" t="t" l="l"/>
            <a:pathLst>
              <a:path h="6338646" w="7741858">
                <a:moveTo>
                  <a:pt x="0" y="0"/>
                </a:moveTo>
                <a:lnTo>
                  <a:pt x="7741858" y="0"/>
                </a:lnTo>
                <a:lnTo>
                  <a:pt x="7741858" y="6338646"/>
                </a:lnTo>
                <a:lnTo>
                  <a:pt x="0" y="6338646"/>
                </a:lnTo>
                <a:lnTo>
                  <a:pt x="0" y="0"/>
                </a:lnTo>
                <a:close/>
              </a:path>
            </a:pathLst>
          </a:custGeom>
          <a:blipFill>
            <a:blip r:embed="rId13"/>
            <a:stretch>
              <a:fillRect l="0" t="0" r="0" b="0"/>
            </a:stretch>
          </a:blipFill>
        </p:spPr>
      </p:sp>
      <p:sp>
        <p:nvSpPr>
          <p:cNvPr name="Freeform 9" id="9"/>
          <p:cNvSpPr/>
          <p:nvPr/>
        </p:nvSpPr>
        <p:spPr>
          <a:xfrm flipH="false" flipV="false" rot="0">
            <a:off x="9202916" y="3573845"/>
            <a:ext cx="8580232" cy="6338646"/>
          </a:xfrm>
          <a:custGeom>
            <a:avLst/>
            <a:gdLst/>
            <a:ahLst/>
            <a:cxnLst/>
            <a:rect r="r" b="b" t="t" l="l"/>
            <a:pathLst>
              <a:path h="6338646" w="8580232">
                <a:moveTo>
                  <a:pt x="0" y="0"/>
                </a:moveTo>
                <a:lnTo>
                  <a:pt x="8580232" y="0"/>
                </a:lnTo>
                <a:lnTo>
                  <a:pt x="8580232" y="6338646"/>
                </a:lnTo>
                <a:lnTo>
                  <a:pt x="0" y="6338646"/>
                </a:lnTo>
                <a:lnTo>
                  <a:pt x="0" y="0"/>
                </a:lnTo>
                <a:close/>
              </a:path>
            </a:pathLst>
          </a:custGeom>
          <a:blipFill>
            <a:blip r:embed="rId14"/>
            <a:stretch>
              <a:fillRect l="0" t="0" r="0" b="0"/>
            </a:stretch>
          </a:blipFill>
        </p:spPr>
      </p:sp>
      <p:sp>
        <p:nvSpPr>
          <p:cNvPr name="TextBox 10" id="10"/>
          <p:cNvSpPr txBox="true"/>
          <p:nvPr/>
        </p:nvSpPr>
        <p:spPr>
          <a:xfrm rot="0">
            <a:off x="6924864" y="1935714"/>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name="TextBox 11" id="11"/>
          <p:cNvSpPr txBox="true"/>
          <p:nvPr/>
        </p:nvSpPr>
        <p:spPr>
          <a:xfrm rot="0">
            <a:off x="396373" y="3219250"/>
            <a:ext cx="8211776"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 a histogram showing the total number of match wins for each team.</a:t>
            </a:r>
          </a:p>
        </p:txBody>
      </p:sp>
      <p:sp>
        <p:nvSpPr>
          <p:cNvPr name="TextBox 12" id="12"/>
          <p:cNvSpPr txBox="true"/>
          <p:nvPr/>
        </p:nvSpPr>
        <p:spPr>
          <a:xfrm rot="0">
            <a:off x="9193123" y="3219250"/>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pie chart to show the percentage of total match wins by each team.</a:t>
            </a:r>
          </a:p>
        </p:txBody>
      </p:sp>
      <p:sp>
        <p:nvSpPr>
          <p:cNvPr name="TextBox 13" id="13"/>
          <p:cNvSpPr txBox="true"/>
          <p:nvPr/>
        </p:nvSpPr>
        <p:spPr>
          <a:xfrm rot="0">
            <a:off x="6389529" y="1036989"/>
            <a:ext cx="5092154" cy="723900"/>
          </a:xfrm>
          <a:prstGeom prst="rect">
            <a:avLst/>
          </a:prstGeom>
        </p:spPr>
        <p:txBody>
          <a:bodyPr anchor="t" rtlCol="false" tIns="0" lIns="0" bIns="0" rIns="0">
            <a:spAutoFit/>
          </a:bodyPr>
          <a:lstStyle/>
          <a:p>
            <a:pPr algn="ctr">
              <a:lnSpc>
                <a:spcPts val="5400"/>
              </a:lnSpc>
              <a:spcBef>
                <a:spcPct val="0"/>
              </a:spcBef>
            </a:pPr>
            <a:r>
              <a:rPr lang="en-US" sz="5000" u="sng">
                <a:solidFill>
                  <a:srgbClr val="303030"/>
                </a:solidFill>
                <a:latin typeface="Bobby Jones Soft"/>
                <a:ea typeface="Bobby Jones Soft"/>
                <a:cs typeface="Bobby Jones Soft"/>
                <a:sym typeface="Bobby Jones Soft"/>
              </a:rPr>
              <a:t>result &amp; </a:t>
            </a:r>
            <a:r>
              <a:rPr lang="en-US" sz="5000" u="sng">
                <a:solidFill>
                  <a:srgbClr val="303030"/>
                </a:solidFill>
                <a:latin typeface="Bobby Jones Soft"/>
                <a:ea typeface="Bobby Jones Soft"/>
                <a:cs typeface="Bobby Jones Soft"/>
                <a:sym typeface="Bobby Jones Soft"/>
              </a:rPr>
              <a:t>Analysis: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306083" y="3602155"/>
            <a:ext cx="8488532" cy="6302735"/>
          </a:xfrm>
          <a:custGeom>
            <a:avLst/>
            <a:gdLst/>
            <a:ahLst/>
            <a:cxnLst/>
            <a:rect r="r" b="b" t="t" l="l"/>
            <a:pathLst>
              <a:path h="6302735" w="8488532">
                <a:moveTo>
                  <a:pt x="0" y="0"/>
                </a:moveTo>
                <a:lnTo>
                  <a:pt x="8488532" y="0"/>
                </a:lnTo>
                <a:lnTo>
                  <a:pt x="8488532" y="6302735"/>
                </a:lnTo>
                <a:lnTo>
                  <a:pt x="0" y="6302735"/>
                </a:lnTo>
                <a:lnTo>
                  <a:pt x="0" y="0"/>
                </a:lnTo>
                <a:close/>
              </a:path>
            </a:pathLst>
          </a:custGeom>
          <a:blipFill>
            <a:blip r:embed="rId13"/>
            <a:stretch>
              <a:fillRect l="0" t="0" r="0" b="0"/>
            </a:stretch>
          </a:blipFill>
        </p:spPr>
      </p:sp>
      <p:sp>
        <p:nvSpPr>
          <p:cNvPr name="Freeform 9" id="9"/>
          <p:cNvSpPr/>
          <p:nvPr/>
        </p:nvSpPr>
        <p:spPr>
          <a:xfrm flipH="false" flipV="false" rot="0">
            <a:off x="9035854" y="3872481"/>
            <a:ext cx="9128053" cy="5762083"/>
          </a:xfrm>
          <a:custGeom>
            <a:avLst/>
            <a:gdLst/>
            <a:ahLst/>
            <a:cxnLst/>
            <a:rect r="r" b="b" t="t" l="l"/>
            <a:pathLst>
              <a:path h="5762083" w="9128053">
                <a:moveTo>
                  <a:pt x="0" y="0"/>
                </a:moveTo>
                <a:lnTo>
                  <a:pt x="9128053" y="0"/>
                </a:lnTo>
                <a:lnTo>
                  <a:pt x="9128053" y="5762083"/>
                </a:lnTo>
                <a:lnTo>
                  <a:pt x="0" y="5762083"/>
                </a:lnTo>
                <a:lnTo>
                  <a:pt x="0" y="0"/>
                </a:lnTo>
                <a:close/>
              </a:path>
            </a:pathLst>
          </a:custGeom>
          <a:blipFill>
            <a:blip r:embed="rId14"/>
            <a:stretch>
              <a:fillRect l="0" t="0" r="0" b="0"/>
            </a:stretch>
          </a:blipFill>
        </p:spPr>
      </p:sp>
      <p:sp>
        <p:nvSpPr>
          <p:cNvPr name="TextBox 10" id="10"/>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name="TextBox 11" id="11"/>
          <p:cNvSpPr txBox="true"/>
          <p:nvPr/>
        </p:nvSpPr>
        <p:spPr>
          <a:xfrm rot="0">
            <a:off x="369859" y="2666143"/>
            <a:ext cx="8211776" cy="5448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 a histogram with kde to show the distribution and frequency of the scores of first and second innings</a:t>
            </a:r>
          </a:p>
        </p:txBody>
      </p:sp>
      <p:sp>
        <p:nvSpPr>
          <p:cNvPr name="TextBox 12" id="12"/>
          <p:cNvSpPr txBox="true"/>
          <p:nvPr/>
        </p:nvSpPr>
        <p:spPr>
          <a:xfrm rot="0">
            <a:off x="9193123" y="3219250"/>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bar chart to show how many matches played in each venue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5653530" y="-1851199"/>
            <a:ext cx="3211541" cy="3285464"/>
          </a:xfrm>
          <a:custGeom>
            <a:avLst/>
            <a:gdLst/>
            <a:ahLst/>
            <a:cxnLst/>
            <a:rect r="r" b="b" t="t" l="l"/>
            <a:pathLst>
              <a:path h="3285464" w="3211541">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507698" y="269869"/>
            <a:ext cx="3208440" cy="647522"/>
          </a:xfrm>
          <a:custGeom>
            <a:avLst/>
            <a:gdLst/>
            <a:ahLst/>
            <a:cxnLst/>
            <a:rect r="r" b="b" t="t" l="l"/>
            <a:pathLst>
              <a:path h="647522" w="3208440">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594959" y="-1237622"/>
            <a:ext cx="2551798" cy="2475244"/>
          </a:xfrm>
          <a:custGeom>
            <a:avLst/>
            <a:gdLst/>
            <a:ahLst/>
            <a:cxnLst/>
            <a:rect r="r" b="b" t="t" l="l"/>
            <a:pathLst>
              <a:path h="2475244" w="2551798">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7970146" y="-835982"/>
            <a:ext cx="1222977" cy="1753372"/>
          </a:xfrm>
          <a:custGeom>
            <a:avLst/>
            <a:gdLst/>
            <a:ahLst/>
            <a:cxnLst/>
            <a:rect r="r" b="b" t="t" l="l"/>
            <a:pathLst>
              <a:path h="1753372" w="1222977">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306083" y="-262531"/>
            <a:ext cx="973602" cy="2728649"/>
          </a:xfrm>
          <a:custGeom>
            <a:avLst/>
            <a:gdLst/>
            <a:ahLst/>
            <a:cxnLst/>
            <a:rect r="r" b="b" t="t" l="l"/>
            <a:pathLst>
              <a:path h="2728649" w="973602">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0">
            <a:off x="0" y="3922404"/>
            <a:ext cx="9461858" cy="5866352"/>
          </a:xfrm>
          <a:custGeom>
            <a:avLst/>
            <a:gdLst/>
            <a:ahLst/>
            <a:cxnLst/>
            <a:rect r="r" b="b" t="t" l="l"/>
            <a:pathLst>
              <a:path h="5866352" w="9461858">
                <a:moveTo>
                  <a:pt x="0" y="0"/>
                </a:moveTo>
                <a:lnTo>
                  <a:pt x="9461858" y="0"/>
                </a:lnTo>
                <a:lnTo>
                  <a:pt x="9461858" y="5866352"/>
                </a:lnTo>
                <a:lnTo>
                  <a:pt x="0" y="5866352"/>
                </a:lnTo>
                <a:lnTo>
                  <a:pt x="0" y="0"/>
                </a:lnTo>
                <a:close/>
              </a:path>
            </a:pathLst>
          </a:custGeom>
          <a:blipFill>
            <a:blip r:embed="rId13"/>
            <a:stretch>
              <a:fillRect l="0" t="0" r="0" b="0"/>
            </a:stretch>
          </a:blipFill>
        </p:spPr>
      </p:sp>
      <p:sp>
        <p:nvSpPr>
          <p:cNvPr name="Freeform 9" id="9"/>
          <p:cNvSpPr/>
          <p:nvPr/>
        </p:nvSpPr>
        <p:spPr>
          <a:xfrm flipH="false" flipV="false" rot="0">
            <a:off x="9594472" y="3922404"/>
            <a:ext cx="9084951" cy="5866352"/>
          </a:xfrm>
          <a:custGeom>
            <a:avLst/>
            <a:gdLst/>
            <a:ahLst/>
            <a:cxnLst/>
            <a:rect r="r" b="b" t="t" l="l"/>
            <a:pathLst>
              <a:path h="5866352" w="9084951">
                <a:moveTo>
                  <a:pt x="0" y="0"/>
                </a:moveTo>
                <a:lnTo>
                  <a:pt x="9084951" y="0"/>
                </a:lnTo>
                <a:lnTo>
                  <a:pt x="9084951" y="5866352"/>
                </a:lnTo>
                <a:lnTo>
                  <a:pt x="0" y="5866352"/>
                </a:lnTo>
                <a:lnTo>
                  <a:pt x="0" y="0"/>
                </a:lnTo>
                <a:close/>
              </a:path>
            </a:pathLst>
          </a:custGeom>
          <a:blipFill>
            <a:blip r:embed="rId14"/>
            <a:stretch>
              <a:fillRect l="-844" t="0" r="-844" b="0"/>
            </a:stretch>
          </a:blipFill>
        </p:spPr>
      </p:sp>
      <p:sp>
        <p:nvSpPr>
          <p:cNvPr name="TextBox 10" id="10"/>
          <p:cNvSpPr txBox="true"/>
          <p:nvPr/>
        </p:nvSpPr>
        <p:spPr>
          <a:xfrm rot="0">
            <a:off x="6777546" y="1130368"/>
            <a:ext cx="3608177" cy="1118235"/>
          </a:xfrm>
          <a:prstGeom prst="rect">
            <a:avLst/>
          </a:prstGeom>
        </p:spPr>
        <p:txBody>
          <a:bodyPr anchor="t" rtlCol="false" tIns="0" lIns="0" bIns="0" rIns="0">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name="TextBox 11" id="11"/>
          <p:cNvSpPr txBox="true"/>
          <p:nvPr/>
        </p:nvSpPr>
        <p:spPr>
          <a:xfrm rot="0">
            <a:off x="306083" y="2931371"/>
            <a:ext cx="8887041" cy="5448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histogram subplots for the Powerplay_scores, Middle_over_scores, Death_overs_scores</a:t>
            </a:r>
          </a:p>
        </p:txBody>
      </p:sp>
      <p:sp>
        <p:nvSpPr>
          <p:cNvPr name="TextBox 12" id="12"/>
          <p:cNvSpPr txBox="true"/>
          <p:nvPr/>
        </p:nvSpPr>
        <p:spPr>
          <a:xfrm rot="0">
            <a:off x="9730190" y="2948083"/>
            <a:ext cx="8813515" cy="278130"/>
          </a:xfrm>
          <a:prstGeom prst="rect">
            <a:avLst/>
          </a:prstGeom>
        </p:spPr>
        <p:txBody>
          <a:bodyPr anchor="t" rtlCol="false" tIns="0" lIns="0" bIns="0" rIns="0">
            <a:spAutoFit/>
          </a:bodyPr>
          <a:lstStyle/>
          <a:p>
            <a:pPr algn="l">
              <a:lnSpc>
                <a:spcPts val="2160"/>
              </a:lnSpc>
            </a:pPr>
            <a:r>
              <a:rPr lang="en-US" sz="2000" u="sng">
                <a:solidFill>
                  <a:srgbClr val="303030"/>
                </a:solidFill>
                <a:latin typeface="Bobby Jones Soft"/>
                <a:ea typeface="Bobby Jones Soft"/>
                <a:cs typeface="Bobby Jones Soft"/>
                <a:sym typeface="Bobby Jones Soft"/>
              </a:rPr>
              <a:t> Plotting a CountPlot for umpiring statistics.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DAGWL3FUSuM</dc:identifier>
  <dcterms:modified xsi:type="dcterms:W3CDTF">2011-08-01T06:04:30Z</dcterms:modified>
  <cp:revision>1</cp:revision>
  <dc:title>Pink Doodle Project Presentation</dc:title>
</cp:coreProperties>
</file>